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75" r:id="rId3"/>
    <p:sldId id="340" r:id="rId4"/>
    <p:sldId id="337" r:id="rId5"/>
    <p:sldId id="336" r:id="rId6"/>
    <p:sldId id="334" r:id="rId7"/>
    <p:sldId id="327" r:id="rId8"/>
    <p:sldId id="338" r:id="rId9"/>
    <p:sldId id="276" r:id="rId10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rušoun" initials="H" lastIdx="1" clrIdx="0"/>
  <p:cmAuthor id="1" name="Bolcková Eva (ČSSZ 32)" initials="BE" lastIdx="2" clrIdx="1"/>
  <p:cmAuthor id="2" name="Bolcková Eva (ČSSZ 32)" initials="BE(3" lastIdx="6" clrIdx="2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B18E"/>
    <a:srgbClr val="005E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2411" autoAdjust="0"/>
  </p:normalViewPr>
  <p:slideViewPr>
    <p:cSldViewPr>
      <p:cViewPr varScale="1">
        <p:scale>
          <a:sx n="96" d="100"/>
          <a:sy n="96" d="100"/>
        </p:scale>
        <p:origin x="125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8" d="100"/>
          <a:sy n="68" d="100"/>
        </p:scale>
        <p:origin x="-3204" y="-96"/>
      </p:cViewPr>
      <p:guideLst>
        <p:guide orient="horz" pos="2880"/>
        <p:guide pos="2160"/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xlanpet\AppData\Local\Microsoft\Windows\INetCache\Content.Outlook\IDYAKBDM\ePortal_202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dirty="0"/>
              <a:t>Volání služeb </a:t>
            </a:r>
            <a:r>
              <a:rPr lang="cs-CZ" dirty="0" err="1"/>
              <a:t>ePortálu</a:t>
            </a:r>
            <a:r>
              <a:rPr lang="cs-CZ" dirty="0"/>
              <a:t> - 02</a:t>
            </a:r>
            <a:r>
              <a:rPr lang="cs-CZ" sz="1800" b="1" i="0" u="none" strike="noStrike" baseline="0" dirty="0">
                <a:effectLst/>
              </a:rPr>
              <a:t>/2020 - </a:t>
            </a:r>
            <a:r>
              <a:rPr lang="cs-CZ" sz="1800" b="1" i="0" u="none" strike="noStrike" baseline="0" dirty="0" smtClean="0">
                <a:effectLst/>
              </a:rPr>
              <a:t>02/2021</a:t>
            </a:r>
          </a:p>
          <a:p>
            <a:pPr>
              <a:defRPr/>
            </a:pPr>
            <a:endParaRPr lang="cs-CZ" sz="1800" b="1" i="0" u="none" strike="noStrike" baseline="0" dirty="0" smtClean="0">
              <a:effectLst/>
            </a:endParaRPr>
          </a:p>
          <a:p>
            <a:pPr>
              <a:defRPr/>
            </a:pPr>
            <a:r>
              <a:rPr lang="cs-CZ" sz="1800" b="0" i="0" u="none" strike="noStrike" baseline="0" dirty="0" smtClean="0">
                <a:effectLst/>
              </a:rPr>
              <a:t>Ukazuje využití </a:t>
            </a:r>
            <a:r>
              <a:rPr lang="cs-CZ" sz="1800" b="0" i="0" u="none" strike="noStrike" baseline="0" dirty="0" err="1" smtClean="0">
                <a:effectLst/>
              </a:rPr>
              <a:t>eNeschopenky</a:t>
            </a:r>
            <a:r>
              <a:rPr lang="cs-CZ" sz="1800" b="0" i="0" u="none" strike="noStrike" baseline="0" dirty="0" smtClean="0">
                <a:effectLst/>
              </a:rPr>
              <a:t> zaměstnavateli</a:t>
            </a:r>
            <a:endParaRPr lang="en-US" b="0" dirty="0"/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42402130289269396"/>
          <c:y val="0.29540421267590838"/>
          <c:w val="0.44213917704731354"/>
          <c:h val="0.66033600162542538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'Počet volání služeb na ePortálu'!$B$3</c:f>
              <c:strCache>
                <c:ptCount val="1"/>
                <c:pt idx="0">
                  <c:v>02/2020</c:v>
                </c:pt>
              </c:strCache>
            </c:strRef>
          </c:tx>
          <c:invertIfNegative val="0"/>
          <c:cat>
            <c:strRef>
              <c:f>'Počet volání služeb na ePortálu'!$A$4:$A$27</c:f>
              <c:strCache>
                <c:ptCount val="24"/>
                <c:pt idx="0">
                  <c:v>Informativní výpočet starobního důchodu</c:v>
                </c:pt>
                <c:pt idx="1">
                  <c:v>Informace o dočasné pracovní neschopnosti</c:v>
                </c:pt>
                <c:pt idx="2">
                  <c:v>Informace o dočasné pracovní neschopnosti zaměstnance pro právnické osoby</c:v>
                </c:pt>
                <c:pt idx="3">
                  <c:v>Informace o dočasné pracovní neschopnosti zaměstnance pro fyzické osoby – zaměstnavatele</c:v>
                </c:pt>
                <c:pt idx="4">
                  <c:v>Informace o dočasné pracovní neschopnosti zaměstnance</c:v>
                </c:pt>
                <c:pt idx="5">
                  <c:v>Přehled zpracovaných podání o dočasné pracovní neschopnosti zaměstnanců</c:v>
                </c:pt>
                <c:pt idx="6">
                  <c:v>Přehled dočasné pracovní neschopnosti zaměstnanců</c:v>
                </c:pt>
                <c:pt idx="7">
                  <c:v>Informace o druhu a výši vyplacených  dávek nemocenského pojištění</c:v>
                </c:pt>
                <c:pt idx="8">
                  <c:v>Informace o pojistných vztazích zaměstnance</c:v>
                </c:pt>
                <c:pt idx="9">
                  <c:v>Informace o stavu a průběhu vyřizování žádosti o dávku nemocenského pojištění</c:v>
                </c:pt>
                <c:pt idx="10">
                  <c:v>Informace o stavu pohledávek na pojistném a penále vůči zaměstnavateli</c:v>
                </c:pt>
                <c:pt idx="11">
                  <c:v>Informace o stavu pohledávek na pojistném a penále vůči zaměstnavateli - FO</c:v>
                </c:pt>
                <c:pt idx="12">
                  <c:v>Informace o výši a druhu pobíraného důchodu</c:v>
                </c:pt>
                <c:pt idx="13">
                  <c:v>Informace o zaplaceném pojistném na nemocenské pojištění OSVČ</c:v>
                </c:pt>
                <c:pt idx="14">
                  <c:v>Náhled na ELDP od roku 2004</c:v>
                </c:pt>
                <c:pt idx="15">
                  <c:v>Náhled na informativní osobní list důchodového pojištění</c:v>
                </c:pt>
                <c:pt idx="16">
                  <c:v>Náhled na inventuru pohledávek OSVČ za předchozí rok</c:v>
                </c:pt>
                <c:pt idx="17">
                  <c:v>Potvrzení o druhu a výši vyplacených dávek nemocenského pojištění</c:v>
                </c:pt>
                <c:pt idx="18">
                  <c:v>Potvrzení o výši a druhu pobíraného důchodu</c:v>
                </c:pt>
                <c:pt idx="19">
                  <c:v>Potvrzení o bezdlužnosti fyzických osob – OSVČ a zaměstnavatelů</c:v>
                </c:pt>
                <c:pt idx="20">
                  <c:v>Potvrzení o bezdlužnosti právnických osob</c:v>
                </c:pt>
                <c:pt idx="21">
                  <c:v>Potvrzení o dočasné pracovní neschopnosti</c:v>
                </c:pt>
                <c:pt idx="22">
                  <c:v>Přehled dob důchodového pojištění</c:v>
                </c:pt>
                <c:pt idx="23">
                  <c:v>Žádost o sestavení informativního osobního listu důchodového pojištění</c:v>
                </c:pt>
              </c:strCache>
            </c:strRef>
          </c:cat>
          <c:val>
            <c:numRef>
              <c:f>'Počet volání služeb na ePortálu'!$B$4:$B$27</c:f>
              <c:numCache>
                <c:formatCode>#,##0</c:formatCode>
                <c:ptCount val="24"/>
                <c:pt idx="0">
                  <c:v>5072</c:v>
                </c:pt>
                <c:pt idx="1">
                  <c:v>862</c:v>
                </c:pt>
                <c:pt idx="4">
                  <c:v>88992</c:v>
                </c:pt>
                <c:pt idx="5">
                  <c:v>106535</c:v>
                </c:pt>
                <c:pt idx="7">
                  <c:v>862</c:v>
                </c:pt>
                <c:pt idx="8">
                  <c:v>631</c:v>
                </c:pt>
                <c:pt idx="9">
                  <c:v>1392</c:v>
                </c:pt>
                <c:pt idx="10">
                  <c:v>2422</c:v>
                </c:pt>
                <c:pt idx="11">
                  <c:v>234</c:v>
                </c:pt>
                <c:pt idx="12">
                  <c:v>573</c:v>
                </c:pt>
                <c:pt idx="13">
                  <c:v>984</c:v>
                </c:pt>
                <c:pt idx="14">
                  <c:v>978</c:v>
                </c:pt>
                <c:pt idx="15">
                  <c:v>3798</c:v>
                </c:pt>
                <c:pt idx="16">
                  <c:v>121595</c:v>
                </c:pt>
                <c:pt idx="17">
                  <c:v>56</c:v>
                </c:pt>
                <c:pt idx="18">
                  <c:v>75</c:v>
                </c:pt>
                <c:pt idx="19">
                  <c:v>228</c:v>
                </c:pt>
                <c:pt idx="20">
                  <c:v>848</c:v>
                </c:pt>
                <c:pt idx="21">
                  <c:v>42</c:v>
                </c:pt>
                <c:pt idx="22">
                  <c:v>1430</c:v>
                </c:pt>
                <c:pt idx="23">
                  <c:v>899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F93-4659-B76B-3FA1691CC757}"/>
            </c:ext>
          </c:extLst>
        </c:ser>
        <c:ser>
          <c:idx val="1"/>
          <c:order val="1"/>
          <c:tx>
            <c:strRef>
              <c:f>'Počet volání služeb na ePortálu'!$C$3</c:f>
              <c:strCache>
                <c:ptCount val="1"/>
                <c:pt idx="0">
                  <c:v>03/2020</c:v>
                </c:pt>
              </c:strCache>
            </c:strRef>
          </c:tx>
          <c:invertIfNegative val="0"/>
          <c:cat>
            <c:strRef>
              <c:f>'Počet volání služeb na ePortálu'!$A$4:$A$27</c:f>
              <c:strCache>
                <c:ptCount val="24"/>
                <c:pt idx="0">
                  <c:v>Informativní výpočet starobního důchodu</c:v>
                </c:pt>
                <c:pt idx="1">
                  <c:v>Informace o dočasné pracovní neschopnosti</c:v>
                </c:pt>
                <c:pt idx="2">
                  <c:v>Informace o dočasné pracovní neschopnosti zaměstnance pro právnické osoby</c:v>
                </c:pt>
                <c:pt idx="3">
                  <c:v>Informace o dočasné pracovní neschopnosti zaměstnance pro fyzické osoby – zaměstnavatele</c:v>
                </c:pt>
                <c:pt idx="4">
                  <c:v>Informace o dočasné pracovní neschopnosti zaměstnance</c:v>
                </c:pt>
                <c:pt idx="5">
                  <c:v>Přehled zpracovaných podání o dočasné pracovní neschopnosti zaměstnanců</c:v>
                </c:pt>
                <c:pt idx="6">
                  <c:v>Přehled dočasné pracovní neschopnosti zaměstnanců</c:v>
                </c:pt>
                <c:pt idx="7">
                  <c:v>Informace o druhu a výši vyplacených  dávek nemocenského pojištění</c:v>
                </c:pt>
                <c:pt idx="8">
                  <c:v>Informace o pojistných vztazích zaměstnance</c:v>
                </c:pt>
                <c:pt idx="9">
                  <c:v>Informace o stavu a průběhu vyřizování žádosti o dávku nemocenského pojištění</c:v>
                </c:pt>
                <c:pt idx="10">
                  <c:v>Informace o stavu pohledávek na pojistném a penále vůči zaměstnavateli</c:v>
                </c:pt>
                <c:pt idx="11">
                  <c:v>Informace o stavu pohledávek na pojistném a penále vůči zaměstnavateli - FO</c:v>
                </c:pt>
                <c:pt idx="12">
                  <c:v>Informace o výši a druhu pobíraného důchodu</c:v>
                </c:pt>
                <c:pt idx="13">
                  <c:v>Informace o zaplaceném pojistném na nemocenské pojištění OSVČ</c:v>
                </c:pt>
                <c:pt idx="14">
                  <c:v>Náhled na ELDP od roku 2004</c:v>
                </c:pt>
                <c:pt idx="15">
                  <c:v>Náhled na informativní osobní list důchodového pojištění</c:v>
                </c:pt>
                <c:pt idx="16">
                  <c:v>Náhled na inventuru pohledávek OSVČ za předchozí rok</c:v>
                </c:pt>
                <c:pt idx="17">
                  <c:v>Potvrzení o druhu a výši vyplacených dávek nemocenského pojištění</c:v>
                </c:pt>
                <c:pt idx="18">
                  <c:v>Potvrzení o výši a druhu pobíraného důchodu</c:v>
                </c:pt>
                <c:pt idx="19">
                  <c:v>Potvrzení o bezdlužnosti fyzických osob – OSVČ a zaměstnavatelů</c:v>
                </c:pt>
                <c:pt idx="20">
                  <c:v>Potvrzení o bezdlužnosti právnických osob</c:v>
                </c:pt>
                <c:pt idx="21">
                  <c:v>Potvrzení o dočasné pracovní neschopnosti</c:v>
                </c:pt>
                <c:pt idx="22">
                  <c:v>Přehled dob důchodového pojištění</c:v>
                </c:pt>
                <c:pt idx="23">
                  <c:v>Žádost o sestavení informativního osobního listu důchodového pojištění</c:v>
                </c:pt>
              </c:strCache>
            </c:strRef>
          </c:cat>
          <c:val>
            <c:numRef>
              <c:f>'Počet volání služeb na ePortálu'!$C$4:$C$27</c:f>
              <c:numCache>
                <c:formatCode>General</c:formatCode>
                <c:ptCount val="24"/>
                <c:pt idx="0" formatCode="#,##0">
                  <c:v>3240</c:v>
                </c:pt>
                <c:pt idx="1">
                  <c:v>1027</c:v>
                </c:pt>
                <c:pt idx="4" formatCode="#,##0">
                  <c:v>90222</c:v>
                </c:pt>
                <c:pt idx="5" formatCode="#,##0">
                  <c:v>164603</c:v>
                </c:pt>
                <c:pt idx="6" formatCode="#,##0">
                  <c:v>76840</c:v>
                </c:pt>
                <c:pt idx="7" formatCode="#,##0">
                  <c:v>829</c:v>
                </c:pt>
                <c:pt idx="8" formatCode="#,##0">
                  <c:v>522</c:v>
                </c:pt>
                <c:pt idx="9" formatCode="#,##0">
                  <c:v>1624</c:v>
                </c:pt>
                <c:pt idx="10" formatCode="#,##0">
                  <c:v>2101</c:v>
                </c:pt>
                <c:pt idx="11" formatCode="#,##0">
                  <c:v>214</c:v>
                </c:pt>
                <c:pt idx="12" formatCode="#,##0">
                  <c:v>544</c:v>
                </c:pt>
                <c:pt idx="13" formatCode="#,##0">
                  <c:v>1006</c:v>
                </c:pt>
                <c:pt idx="14" formatCode="#,##0">
                  <c:v>846</c:v>
                </c:pt>
                <c:pt idx="15" formatCode="#,##0">
                  <c:v>2977</c:v>
                </c:pt>
                <c:pt idx="16" formatCode="#,##0">
                  <c:v>6046</c:v>
                </c:pt>
                <c:pt idx="17" formatCode="#,##0">
                  <c:v>60</c:v>
                </c:pt>
                <c:pt idx="18" formatCode="#,##0">
                  <c:v>60</c:v>
                </c:pt>
                <c:pt idx="19" formatCode="#,##0">
                  <c:v>234</c:v>
                </c:pt>
                <c:pt idx="20" formatCode="#,##0">
                  <c:v>918</c:v>
                </c:pt>
                <c:pt idx="21" formatCode="#,##0">
                  <c:v>73</c:v>
                </c:pt>
                <c:pt idx="22" formatCode="#,##0">
                  <c:v>1189</c:v>
                </c:pt>
                <c:pt idx="23" formatCode="#,##0">
                  <c:v>616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F93-4659-B76B-3FA1691CC757}"/>
            </c:ext>
          </c:extLst>
        </c:ser>
        <c:ser>
          <c:idx val="2"/>
          <c:order val="2"/>
          <c:tx>
            <c:strRef>
              <c:f>'Počet volání služeb na ePortálu'!$D$3</c:f>
              <c:strCache>
                <c:ptCount val="1"/>
                <c:pt idx="0">
                  <c:v>04/2020</c:v>
                </c:pt>
              </c:strCache>
            </c:strRef>
          </c:tx>
          <c:invertIfNegative val="0"/>
          <c:cat>
            <c:strRef>
              <c:f>'Počet volání služeb na ePortálu'!$A$4:$A$27</c:f>
              <c:strCache>
                <c:ptCount val="24"/>
                <c:pt idx="0">
                  <c:v>Informativní výpočet starobního důchodu</c:v>
                </c:pt>
                <c:pt idx="1">
                  <c:v>Informace o dočasné pracovní neschopnosti</c:v>
                </c:pt>
                <c:pt idx="2">
                  <c:v>Informace o dočasné pracovní neschopnosti zaměstnance pro právnické osoby</c:v>
                </c:pt>
                <c:pt idx="3">
                  <c:v>Informace o dočasné pracovní neschopnosti zaměstnance pro fyzické osoby – zaměstnavatele</c:v>
                </c:pt>
                <c:pt idx="4">
                  <c:v>Informace o dočasné pracovní neschopnosti zaměstnance</c:v>
                </c:pt>
                <c:pt idx="5">
                  <c:v>Přehled zpracovaných podání o dočasné pracovní neschopnosti zaměstnanců</c:v>
                </c:pt>
                <c:pt idx="6">
                  <c:v>Přehled dočasné pracovní neschopnosti zaměstnanců</c:v>
                </c:pt>
                <c:pt idx="7">
                  <c:v>Informace o druhu a výši vyplacených  dávek nemocenského pojištění</c:v>
                </c:pt>
                <c:pt idx="8">
                  <c:v>Informace o pojistných vztazích zaměstnance</c:v>
                </c:pt>
                <c:pt idx="9">
                  <c:v>Informace o stavu a průběhu vyřizování žádosti o dávku nemocenského pojištění</c:v>
                </c:pt>
                <c:pt idx="10">
                  <c:v>Informace o stavu pohledávek na pojistném a penále vůči zaměstnavateli</c:v>
                </c:pt>
                <c:pt idx="11">
                  <c:v>Informace o stavu pohledávek na pojistném a penále vůči zaměstnavateli - FO</c:v>
                </c:pt>
                <c:pt idx="12">
                  <c:v>Informace o výši a druhu pobíraného důchodu</c:v>
                </c:pt>
                <c:pt idx="13">
                  <c:v>Informace o zaplaceném pojistném na nemocenské pojištění OSVČ</c:v>
                </c:pt>
                <c:pt idx="14">
                  <c:v>Náhled na ELDP od roku 2004</c:v>
                </c:pt>
                <c:pt idx="15">
                  <c:v>Náhled na informativní osobní list důchodového pojištění</c:v>
                </c:pt>
                <c:pt idx="16">
                  <c:v>Náhled na inventuru pohledávek OSVČ za předchozí rok</c:v>
                </c:pt>
                <c:pt idx="17">
                  <c:v>Potvrzení o druhu a výši vyplacených dávek nemocenského pojištění</c:v>
                </c:pt>
                <c:pt idx="18">
                  <c:v>Potvrzení o výši a druhu pobíraného důchodu</c:v>
                </c:pt>
                <c:pt idx="19">
                  <c:v>Potvrzení o bezdlužnosti fyzických osob – OSVČ a zaměstnavatelů</c:v>
                </c:pt>
                <c:pt idx="20">
                  <c:v>Potvrzení o bezdlužnosti právnických osob</c:v>
                </c:pt>
                <c:pt idx="21">
                  <c:v>Potvrzení o dočasné pracovní neschopnosti</c:v>
                </c:pt>
                <c:pt idx="22">
                  <c:v>Přehled dob důchodového pojištění</c:v>
                </c:pt>
                <c:pt idx="23">
                  <c:v>Žádost o sestavení informativního osobního listu důchodového pojištění</c:v>
                </c:pt>
              </c:strCache>
            </c:strRef>
          </c:cat>
          <c:val>
            <c:numRef>
              <c:f>'Počet volání služeb na ePortálu'!$D$4:$D$27</c:f>
              <c:numCache>
                <c:formatCode>General</c:formatCode>
                <c:ptCount val="24"/>
                <c:pt idx="0" formatCode="#,##0">
                  <c:v>3416</c:v>
                </c:pt>
                <c:pt idx="1">
                  <c:v>1030</c:v>
                </c:pt>
                <c:pt idx="4" formatCode="#,##0">
                  <c:v>80895</c:v>
                </c:pt>
                <c:pt idx="5" formatCode="#,##0">
                  <c:v>127960</c:v>
                </c:pt>
                <c:pt idx="6" formatCode="#,##0">
                  <c:v>77109</c:v>
                </c:pt>
                <c:pt idx="7" formatCode="#,##0">
                  <c:v>1302</c:v>
                </c:pt>
                <c:pt idx="8" formatCode="#,##0">
                  <c:v>530</c:v>
                </c:pt>
                <c:pt idx="9" formatCode="#,##0">
                  <c:v>2880</c:v>
                </c:pt>
                <c:pt idx="10" formatCode="#,##0">
                  <c:v>2295</c:v>
                </c:pt>
                <c:pt idx="11" formatCode="#,##0">
                  <c:v>243</c:v>
                </c:pt>
                <c:pt idx="12" formatCode="#,##0">
                  <c:v>589</c:v>
                </c:pt>
                <c:pt idx="13" formatCode="#,##0">
                  <c:v>806</c:v>
                </c:pt>
                <c:pt idx="14" formatCode="#,##0">
                  <c:v>759</c:v>
                </c:pt>
                <c:pt idx="15" formatCode="#,##0">
                  <c:v>2580</c:v>
                </c:pt>
                <c:pt idx="16" formatCode="#,##0">
                  <c:v>4074</c:v>
                </c:pt>
                <c:pt idx="17" formatCode="#,##0">
                  <c:v>71</c:v>
                </c:pt>
                <c:pt idx="18" formatCode="#,##0">
                  <c:v>46</c:v>
                </c:pt>
                <c:pt idx="19" formatCode="#,##0">
                  <c:v>280</c:v>
                </c:pt>
                <c:pt idx="20" formatCode="#,##0">
                  <c:v>935</c:v>
                </c:pt>
                <c:pt idx="21" formatCode="#,##0">
                  <c:v>87</c:v>
                </c:pt>
                <c:pt idx="22" formatCode="#,##0">
                  <c:v>1014</c:v>
                </c:pt>
                <c:pt idx="23" formatCode="#,##0">
                  <c:v>703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F93-4659-B76B-3FA1691CC757}"/>
            </c:ext>
          </c:extLst>
        </c:ser>
        <c:ser>
          <c:idx val="3"/>
          <c:order val="3"/>
          <c:tx>
            <c:strRef>
              <c:f>'Počet volání služeb na ePortálu'!$E$3</c:f>
              <c:strCache>
                <c:ptCount val="1"/>
                <c:pt idx="0">
                  <c:v>05/2020</c:v>
                </c:pt>
              </c:strCache>
            </c:strRef>
          </c:tx>
          <c:invertIfNegative val="0"/>
          <c:cat>
            <c:strRef>
              <c:f>'Počet volání služeb na ePortálu'!$A$4:$A$27</c:f>
              <c:strCache>
                <c:ptCount val="24"/>
                <c:pt idx="0">
                  <c:v>Informativní výpočet starobního důchodu</c:v>
                </c:pt>
                <c:pt idx="1">
                  <c:v>Informace o dočasné pracovní neschopnosti</c:v>
                </c:pt>
                <c:pt idx="2">
                  <c:v>Informace o dočasné pracovní neschopnosti zaměstnance pro právnické osoby</c:v>
                </c:pt>
                <c:pt idx="3">
                  <c:v>Informace o dočasné pracovní neschopnosti zaměstnance pro fyzické osoby – zaměstnavatele</c:v>
                </c:pt>
                <c:pt idx="4">
                  <c:v>Informace o dočasné pracovní neschopnosti zaměstnance</c:v>
                </c:pt>
                <c:pt idx="5">
                  <c:v>Přehled zpracovaných podání o dočasné pracovní neschopnosti zaměstnanců</c:v>
                </c:pt>
                <c:pt idx="6">
                  <c:v>Přehled dočasné pracovní neschopnosti zaměstnanců</c:v>
                </c:pt>
                <c:pt idx="7">
                  <c:v>Informace o druhu a výši vyplacených  dávek nemocenského pojištění</c:v>
                </c:pt>
                <c:pt idx="8">
                  <c:v>Informace o pojistných vztazích zaměstnance</c:v>
                </c:pt>
                <c:pt idx="9">
                  <c:v>Informace o stavu a průběhu vyřizování žádosti o dávku nemocenského pojištění</c:v>
                </c:pt>
                <c:pt idx="10">
                  <c:v>Informace o stavu pohledávek na pojistném a penále vůči zaměstnavateli</c:v>
                </c:pt>
                <c:pt idx="11">
                  <c:v>Informace o stavu pohledávek na pojistném a penále vůči zaměstnavateli - FO</c:v>
                </c:pt>
                <c:pt idx="12">
                  <c:v>Informace o výši a druhu pobíraného důchodu</c:v>
                </c:pt>
                <c:pt idx="13">
                  <c:v>Informace o zaplaceném pojistném na nemocenské pojištění OSVČ</c:v>
                </c:pt>
                <c:pt idx="14">
                  <c:v>Náhled na ELDP od roku 2004</c:v>
                </c:pt>
                <c:pt idx="15">
                  <c:v>Náhled na informativní osobní list důchodového pojištění</c:v>
                </c:pt>
                <c:pt idx="16">
                  <c:v>Náhled na inventuru pohledávek OSVČ za předchozí rok</c:v>
                </c:pt>
                <c:pt idx="17">
                  <c:v>Potvrzení o druhu a výši vyplacených dávek nemocenského pojištění</c:v>
                </c:pt>
                <c:pt idx="18">
                  <c:v>Potvrzení o výši a druhu pobíraného důchodu</c:v>
                </c:pt>
                <c:pt idx="19">
                  <c:v>Potvrzení o bezdlužnosti fyzických osob – OSVČ a zaměstnavatelů</c:v>
                </c:pt>
                <c:pt idx="20">
                  <c:v>Potvrzení o bezdlužnosti právnických osob</c:v>
                </c:pt>
                <c:pt idx="21">
                  <c:v>Potvrzení o dočasné pracovní neschopnosti</c:v>
                </c:pt>
                <c:pt idx="22">
                  <c:v>Přehled dob důchodového pojištění</c:v>
                </c:pt>
                <c:pt idx="23">
                  <c:v>Žádost o sestavení informativního osobního listu důchodového pojištění</c:v>
                </c:pt>
              </c:strCache>
            </c:strRef>
          </c:cat>
          <c:val>
            <c:numRef>
              <c:f>'Počet volání služeb na ePortálu'!$E$4:$E$27</c:f>
              <c:numCache>
                <c:formatCode>General</c:formatCode>
                <c:ptCount val="24"/>
                <c:pt idx="0" formatCode="#,##0">
                  <c:v>3773</c:v>
                </c:pt>
                <c:pt idx="1">
                  <c:v>920</c:v>
                </c:pt>
                <c:pt idx="4" formatCode="#,##0">
                  <c:v>61520</c:v>
                </c:pt>
                <c:pt idx="5" formatCode="#,##0">
                  <c:v>83760</c:v>
                </c:pt>
                <c:pt idx="6" formatCode="#,##0">
                  <c:v>56248</c:v>
                </c:pt>
                <c:pt idx="7" formatCode="#,##0">
                  <c:v>2548</c:v>
                </c:pt>
                <c:pt idx="8" formatCode="#,##0">
                  <c:v>593</c:v>
                </c:pt>
                <c:pt idx="9" formatCode="#,##0">
                  <c:v>6183</c:v>
                </c:pt>
                <c:pt idx="10" formatCode="#,##0">
                  <c:v>1902</c:v>
                </c:pt>
                <c:pt idx="11" formatCode="#,##0">
                  <c:v>159</c:v>
                </c:pt>
                <c:pt idx="12" formatCode="#,##0">
                  <c:v>440</c:v>
                </c:pt>
                <c:pt idx="13" formatCode="#,##0">
                  <c:v>521</c:v>
                </c:pt>
                <c:pt idx="14" formatCode="#,##0">
                  <c:v>704</c:v>
                </c:pt>
                <c:pt idx="15" formatCode="#,##0">
                  <c:v>2398</c:v>
                </c:pt>
                <c:pt idx="16" formatCode="#,##0">
                  <c:v>2658</c:v>
                </c:pt>
                <c:pt idx="17" formatCode="#,##0">
                  <c:v>127</c:v>
                </c:pt>
                <c:pt idx="18" formatCode="#,##0">
                  <c:v>40</c:v>
                </c:pt>
                <c:pt idx="19" formatCode="#,##0">
                  <c:v>234</c:v>
                </c:pt>
                <c:pt idx="20" formatCode="#,##0">
                  <c:v>657</c:v>
                </c:pt>
                <c:pt idx="21" formatCode="#,##0">
                  <c:v>46</c:v>
                </c:pt>
                <c:pt idx="22" formatCode="#,##0">
                  <c:v>910</c:v>
                </c:pt>
                <c:pt idx="23" formatCode="#,##0">
                  <c:v>641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F93-4659-B76B-3FA1691CC757}"/>
            </c:ext>
          </c:extLst>
        </c:ser>
        <c:ser>
          <c:idx val="4"/>
          <c:order val="4"/>
          <c:tx>
            <c:strRef>
              <c:f>'Počet volání služeb na ePortálu'!$F$3</c:f>
              <c:strCache>
                <c:ptCount val="1"/>
                <c:pt idx="0">
                  <c:v>06/2020</c:v>
                </c:pt>
              </c:strCache>
            </c:strRef>
          </c:tx>
          <c:invertIfNegative val="0"/>
          <c:cat>
            <c:strRef>
              <c:f>'Počet volání služeb na ePortálu'!$A$4:$A$27</c:f>
              <c:strCache>
                <c:ptCount val="24"/>
                <c:pt idx="0">
                  <c:v>Informativní výpočet starobního důchodu</c:v>
                </c:pt>
                <c:pt idx="1">
                  <c:v>Informace o dočasné pracovní neschopnosti</c:v>
                </c:pt>
                <c:pt idx="2">
                  <c:v>Informace o dočasné pracovní neschopnosti zaměstnance pro právnické osoby</c:v>
                </c:pt>
                <c:pt idx="3">
                  <c:v>Informace o dočasné pracovní neschopnosti zaměstnance pro fyzické osoby – zaměstnavatele</c:v>
                </c:pt>
                <c:pt idx="4">
                  <c:v>Informace o dočasné pracovní neschopnosti zaměstnance</c:v>
                </c:pt>
                <c:pt idx="5">
                  <c:v>Přehled zpracovaných podání o dočasné pracovní neschopnosti zaměstnanců</c:v>
                </c:pt>
                <c:pt idx="6">
                  <c:v>Přehled dočasné pracovní neschopnosti zaměstnanců</c:v>
                </c:pt>
                <c:pt idx="7">
                  <c:v>Informace o druhu a výši vyplacených  dávek nemocenského pojištění</c:v>
                </c:pt>
                <c:pt idx="8">
                  <c:v>Informace o pojistných vztazích zaměstnance</c:v>
                </c:pt>
                <c:pt idx="9">
                  <c:v>Informace o stavu a průběhu vyřizování žádosti o dávku nemocenského pojištění</c:v>
                </c:pt>
                <c:pt idx="10">
                  <c:v>Informace o stavu pohledávek na pojistném a penále vůči zaměstnavateli</c:v>
                </c:pt>
                <c:pt idx="11">
                  <c:v>Informace o stavu pohledávek na pojistném a penále vůči zaměstnavateli - FO</c:v>
                </c:pt>
                <c:pt idx="12">
                  <c:v>Informace o výši a druhu pobíraného důchodu</c:v>
                </c:pt>
                <c:pt idx="13">
                  <c:v>Informace o zaplaceném pojistném na nemocenské pojištění OSVČ</c:v>
                </c:pt>
                <c:pt idx="14">
                  <c:v>Náhled na ELDP od roku 2004</c:v>
                </c:pt>
                <c:pt idx="15">
                  <c:v>Náhled na informativní osobní list důchodového pojištění</c:v>
                </c:pt>
                <c:pt idx="16">
                  <c:v>Náhled na inventuru pohledávek OSVČ za předchozí rok</c:v>
                </c:pt>
                <c:pt idx="17">
                  <c:v>Potvrzení o druhu a výši vyplacených dávek nemocenského pojištění</c:v>
                </c:pt>
                <c:pt idx="18">
                  <c:v>Potvrzení o výši a druhu pobíraného důchodu</c:v>
                </c:pt>
                <c:pt idx="19">
                  <c:v>Potvrzení o bezdlužnosti fyzických osob – OSVČ a zaměstnavatelů</c:v>
                </c:pt>
                <c:pt idx="20">
                  <c:v>Potvrzení o bezdlužnosti právnických osob</c:v>
                </c:pt>
                <c:pt idx="21">
                  <c:v>Potvrzení o dočasné pracovní neschopnosti</c:v>
                </c:pt>
                <c:pt idx="22">
                  <c:v>Přehled dob důchodového pojištění</c:v>
                </c:pt>
                <c:pt idx="23">
                  <c:v>Žádost o sestavení informativního osobního listu důchodového pojištění</c:v>
                </c:pt>
              </c:strCache>
            </c:strRef>
          </c:cat>
          <c:val>
            <c:numRef>
              <c:f>'Počet volání služeb na ePortálu'!$F$4:$F$27</c:f>
              <c:numCache>
                <c:formatCode>#,##0</c:formatCode>
                <c:ptCount val="24"/>
                <c:pt idx="0">
                  <c:v>3386</c:v>
                </c:pt>
                <c:pt idx="1">
                  <c:v>892</c:v>
                </c:pt>
                <c:pt idx="4">
                  <c:v>107674</c:v>
                </c:pt>
                <c:pt idx="5">
                  <c:v>92432</c:v>
                </c:pt>
                <c:pt idx="6">
                  <c:v>60506</c:v>
                </c:pt>
                <c:pt idx="7">
                  <c:v>1624</c:v>
                </c:pt>
                <c:pt idx="8">
                  <c:v>577</c:v>
                </c:pt>
                <c:pt idx="9">
                  <c:v>5147</c:v>
                </c:pt>
                <c:pt idx="10">
                  <c:v>2027</c:v>
                </c:pt>
                <c:pt idx="11">
                  <c:v>186</c:v>
                </c:pt>
                <c:pt idx="12">
                  <c:v>359</c:v>
                </c:pt>
                <c:pt idx="13">
                  <c:v>667</c:v>
                </c:pt>
                <c:pt idx="14">
                  <c:v>773</c:v>
                </c:pt>
                <c:pt idx="15">
                  <c:v>2811</c:v>
                </c:pt>
                <c:pt idx="16">
                  <c:v>2879</c:v>
                </c:pt>
                <c:pt idx="17">
                  <c:v>86</c:v>
                </c:pt>
                <c:pt idx="18">
                  <c:v>44</c:v>
                </c:pt>
                <c:pt idx="19">
                  <c:v>254</c:v>
                </c:pt>
                <c:pt idx="20">
                  <c:v>827</c:v>
                </c:pt>
                <c:pt idx="21">
                  <c:v>47</c:v>
                </c:pt>
                <c:pt idx="22">
                  <c:v>920</c:v>
                </c:pt>
                <c:pt idx="23">
                  <c:v>969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F93-4659-B76B-3FA1691CC757}"/>
            </c:ext>
          </c:extLst>
        </c:ser>
        <c:ser>
          <c:idx val="5"/>
          <c:order val="5"/>
          <c:tx>
            <c:strRef>
              <c:f>'Počet volání služeb na ePortálu'!$G$3</c:f>
              <c:strCache>
                <c:ptCount val="1"/>
                <c:pt idx="0">
                  <c:v>07/2020</c:v>
                </c:pt>
              </c:strCache>
            </c:strRef>
          </c:tx>
          <c:invertIfNegative val="0"/>
          <c:cat>
            <c:strRef>
              <c:f>'Počet volání služeb na ePortálu'!$A$4:$A$27</c:f>
              <c:strCache>
                <c:ptCount val="24"/>
                <c:pt idx="0">
                  <c:v>Informativní výpočet starobního důchodu</c:v>
                </c:pt>
                <c:pt idx="1">
                  <c:v>Informace o dočasné pracovní neschopnosti</c:v>
                </c:pt>
                <c:pt idx="2">
                  <c:v>Informace o dočasné pracovní neschopnosti zaměstnance pro právnické osoby</c:v>
                </c:pt>
                <c:pt idx="3">
                  <c:v>Informace o dočasné pracovní neschopnosti zaměstnance pro fyzické osoby – zaměstnavatele</c:v>
                </c:pt>
                <c:pt idx="4">
                  <c:v>Informace o dočasné pracovní neschopnosti zaměstnance</c:v>
                </c:pt>
                <c:pt idx="5">
                  <c:v>Přehled zpracovaných podání o dočasné pracovní neschopnosti zaměstnanců</c:v>
                </c:pt>
                <c:pt idx="6">
                  <c:v>Přehled dočasné pracovní neschopnosti zaměstnanců</c:v>
                </c:pt>
                <c:pt idx="7">
                  <c:v>Informace o druhu a výši vyplacených  dávek nemocenského pojištění</c:v>
                </c:pt>
                <c:pt idx="8">
                  <c:v>Informace o pojistných vztazích zaměstnance</c:v>
                </c:pt>
                <c:pt idx="9">
                  <c:v>Informace o stavu a průběhu vyřizování žádosti o dávku nemocenského pojištění</c:v>
                </c:pt>
                <c:pt idx="10">
                  <c:v>Informace o stavu pohledávek na pojistném a penále vůči zaměstnavateli</c:v>
                </c:pt>
                <c:pt idx="11">
                  <c:v>Informace o stavu pohledávek na pojistném a penále vůči zaměstnavateli - FO</c:v>
                </c:pt>
                <c:pt idx="12">
                  <c:v>Informace o výši a druhu pobíraného důchodu</c:v>
                </c:pt>
                <c:pt idx="13">
                  <c:v>Informace o zaplaceném pojistném na nemocenské pojištění OSVČ</c:v>
                </c:pt>
                <c:pt idx="14">
                  <c:v>Náhled na ELDP od roku 2004</c:v>
                </c:pt>
                <c:pt idx="15">
                  <c:v>Náhled na informativní osobní list důchodového pojištění</c:v>
                </c:pt>
                <c:pt idx="16">
                  <c:v>Náhled na inventuru pohledávek OSVČ za předchozí rok</c:v>
                </c:pt>
                <c:pt idx="17">
                  <c:v>Potvrzení o druhu a výši vyplacených dávek nemocenského pojištění</c:v>
                </c:pt>
                <c:pt idx="18">
                  <c:v>Potvrzení o výši a druhu pobíraného důchodu</c:v>
                </c:pt>
                <c:pt idx="19">
                  <c:v>Potvrzení o bezdlužnosti fyzických osob – OSVČ a zaměstnavatelů</c:v>
                </c:pt>
                <c:pt idx="20">
                  <c:v>Potvrzení o bezdlužnosti právnických osob</c:v>
                </c:pt>
                <c:pt idx="21">
                  <c:v>Potvrzení o dočasné pracovní neschopnosti</c:v>
                </c:pt>
                <c:pt idx="22">
                  <c:v>Přehled dob důchodového pojištění</c:v>
                </c:pt>
                <c:pt idx="23">
                  <c:v>Žádost o sestavení informativního osobního listu důchodového pojištění</c:v>
                </c:pt>
              </c:strCache>
            </c:strRef>
          </c:cat>
          <c:val>
            <c:numRef>
              <c:f>'Počet volání služeb na ePortálu'!$G$4:$G$27</c:f>
              <c:numCache>
                <c:formatCode>#,##0</c:formatCode>
                <c:ptCount val="24"/>
                <c:pt idx="0">
                  <c:v>3024</c:v>
                </c:pt>
                <c:pt idx="1">
                  <c:v>586</c:v>
                </c:pt>
                <c:pt idx="4">
                  <c:v>94404</c:v>
                </c:pt>
                <c:pt idx="5">
                  <c:v>79122</c:v>
                </c:pt>
                <c:pt idx="6">
                  <c:v>52651</c:v>
                </c:pt>
                <c:pt idx="7">
                  <c:v>1000</c:v>
                </c:pt>
                <c:pt idx="8">
                  <c:v>464</c:v>
                </c:pt>
                <c:pt idx="9">
                  <c:v>3452</c:v>
                </c:pt>
                <c:pt idx="10">
                  <c:v>2629</c:v>
                </c:pt>
                <c:pt idx="11">
                  <c:v>266</c:v>
                </c:pt>
                <c:pt idx="12">
                  <c:v>295</c:v>
                </c:pt>
                <c:pt idx="13">
                  <c:v>527</c:v>
                </c:pt>
                <c:pt idx="14">
                  <c:v>506</c:v>
                </c:pt>
                <c:pt idx="15">
                  <c:v>2218</c:v>
                </c:pt>
                <c:pt idx="16">
                  <c:v>2547</c:v>
                </c:pt>
                <c:pt idx="17">
                  <c:v>68</c:v>
                </c:pt>
                <c:pt idx="18">
                  <c:v>40</c:v>
                </c:pt>
                <c:pt idx="19">
                  <c:v>234</c:v>
                </c:pt>
                <c:pt idx="20">
                  <c:v>813</c:v>
                </c:pt>
                <c:pt idx="21">
                  <c:v>35</c:v>
                </c:pt>
                <c:pt idx="22">
                  <c:v>731</c:v>
                </c:pt>
                <c:pt idx="23">
                  <c:v>683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F93-4659-B76B-3FA1691CC757}"/>
            </c:ext>
          </c:extLst>
        </c:ser>
        <c:ser>
          <c:idx val="6"/>
          <c:order val="6"/>
          <c:tx>
            <c:strRef>
              <c:f>'Počet volání služeb na ePortálu'!$H$3</c:f>
              <c:strCache>
                <c:ptCount val="1"/>
                <c:pt idx="0">
                  <c:v>08/2020</c:v>
                </c:pt>
              </c:strCache>
            </c:strRef>
          </c:tx>
          <c:invertIfNegative val="0"/>
          <c:cat>
            <c:strRef>
              <c:f>'Počet volání služeb na ePortálu'!$A$4:$A$27</c:f>
              <c:strCache>
                <c:ptCount val="24"/>
                <c:pt idx="0">
                  <c:v>Informativní výpočet starobního důchodu</c:v>
                </c:pt>
                <c:pt idx="1">
                  <c:v>Informace o dočasné pracovní neschopnosti</c:v>
                </c:pt>
                <c:pt idx="2">
                  <c:v>Informace o dočasné pracovní neschopnosti zaměstnance pro právnické osoby</c:v>
                </c:pt>
                <c:pt idx="3">
                  <c:v>Informace o dočasné pracovní neschopnosti zaměstnance pro fyzické osoby – zaměstnavatele</c:v>
                </c:pt>
                <c:pt idx="4">
                  <c:v>Informace o dočasné pracovní neschopnosti zaměstnance</c:v>
                </c:pt>
                <c:pt idx="5">
                  <c:v>Přehled zpracovaných podání o dočasné pracovní neschopnosti zaměstnanců</c:v>
                </c:pt>
                <c:pt idx="6">
                  <c:v>Přehled dočasné pracovní neschopnosti zaměstnanců</c:v>
                </c:pt>
                <c:pt idx="7">
                  <c:v>Informace o druhu a výši vyplacených  dávek nemocenského pojištění</c:v>
                </c:pt>
                <c:pt idx="8">
                  <c:v>Informace o pojistných vztazích zaměstnance</c:v>
                </c:pt>
                <c:pt idx="9">
                  <c:v>Informace o stavu a průběhu vyřizování žádosti o dávku nemocenského pojištění</c:v>
                </c:pt>
                <c:pt idx="10">
                  <c:v>Informace o stavu pohledávek na pojistném a penále vůči zaměstnavateli</c:v>
                </c:pt>
                <c:pt idx="11">
                  <c:v>Informace o stavu pohledávek na pojistném a penále vůči zaměstnavateli - FO</c:v>
                </c:pt>
                <c:pt idx="12">
                  <c:v>Informace o výši a druhu pobíraného důchodu</c:v>
                </c:pt>
                <c:pt idx="13">
                  <c:v>Informace o zaplaceném pojistném na nemocenské pojištění OSVČ</c:v>
                </c:pt>
                <c:pt idx="14">
                  <c:v>Náhled na ELDP od roku 2004</c:v>
                </c:pt>
                <c:pt idx="15">
                  <c:v>Náhled na informativní osobní list důchodového pojištění</c:v>
                </c:pt>
                <c:pt idx="16">
                  <c:v>Náhled na inventuru pohledávek OSVČ za předchozí rok</c:v>
                </c:pt>
                <c:pt idx="17">
                  <c:v>Potvrzení o druhu a výši vyplacených dávek nemocenského pojištění</c:v>
                </c:pt>
                <c:pt idx="18">
                  <c:v>Potvrzení o výši a druhu pobíraného důchodu</c:v>
                </c:pt>
                <c:pt idx="19">
                  <c:v>Potvrzení o bezdlužnosti fyzických osob – OSVČ a zaměstnavatelů</c:v>
                </c:pt>
                <c:pt idx="20">
                  <c:v>Potvrzení o bezdlužnosti právnických osob</c:v>
                </c:pt>
                <c:pt idx="21">
                  <c:v>Potvrzení o dočasné pracovní neschopnosti</c:v>
                </c:pt>
                <c:pt idx="22">
                  <c:v>Přehled dob důchodového pojištění</c:v>
                </c:pt>
                <c:pt idx="23">
                  <c:v>Žádost o sestavení informativního osobního listu důchodového pojištění</c:v>
                </c:pt>
              </c:strCache>
            </c:strRef>
          </c:cat>
          <c:val>
            <c:numRef>
              <c:f>'Počet volání služeb na ePortálu'!$H$4:$H$27</c:f>
              <c:numCache>
                <c:formatCode>#,##0</c:formatCode>
                <c:ptCount val="24"/>
                <c:pt idx="0">
                  <c:v>3852</c:v>
                </c:pt>
                <c:pt idx="1">
                  <c:v>567</c:v>
                </c:pt>
                <c:pt idx="4">
                  <c:v>83364</c:v>
                </c:pt>
                <c:pt idx="5">
                  <c:v>75521</c:v>
                </c:pt>
                <c:pt idx="6">
                  <c:v>52236</c:v>
                </c:pt>
                <c:pt idx="7">
                  <c:v>717</c:v>
                </c:pt>
                <c:pt idx="8">
                  <c:v>445</c:v>
                </c:pt>
                <c:pt idx="9">
                  <c:v>1738</c:v>
                </c:pt>
                <c:pt idx="10">
                  <c:v>2397</c:v>
                </c:pt>
                <c:pt idx="11">
                  <c:v>224</c:v>
                </c:pt>
                <c:pt idx="12">
                  <c:v>301</c:v>
                </c:pt>
                <c:pt idx="13">
                  <c:v>684</c:v>
                </c:pt>
                <c:pt idx="14">
                  <c:v>616</c:v>
                </c:pt>
                <c:pt idx="15">
                  <c:v>2356</c:v>
                </c:pt>
                <c:pt idx="16">
                  <c:v>3380</c:v>
                </c:pt>
                <c:pt idx="17">
                  <c:v>53</c:v>
                </c:pt>
                <c:pt idx="18">
                  <c:v>47</c:v>
                </c:pt>
                <c:pt idx="19">
                  <c:v>242</c:v>
                </c:pt>
                <c:pt idx="20">
                  <c:v>690</c:v>
                </c:pt>
                <c:pt idx="21">
                  <c:v>44</c:v>
                </c:pt>
                <c:pt idx="22">
                  <c:v>836</c:v>
                </c:pt>
                <c:pt idx="23">
                  <c:v>654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F93-4659-B76B-3FA1691CC757}"/>
            </c:ext>
          </c:extLst>
        </c:ser>
        <c:ser>
          <c:idx val="7"/>
          <c:order val="7"/>
          <c:tx>
            <c:strRef>
              <c:f>'Počet volání služeb na ePortálu'!$I$3</c:f>
              <c:strCache>
                <c:ptCount val="1"/>
                <c:pt idx="0">
                  <c:v>09/2020</c:v>
                </c:pt>
              </c:strCache>
            </c:strRef>
          </c:tx>
          <c:invertIfNegative val="0"/>
          <c:cat>
            <c:strRef>
              <c:f>'Počet volání služeb na ePortálu'!$A$4:$A$27</c:f>
              <c:strCache>
                <c:ptCount val="24"/>
                <c:pt idx="0">
                  <c:v>Informativní výpočet starobního důchodu</c:v>
                </c:pt>
                <c:pt idx="1">
                  <c:v>Informace o dočasné pracovní neschopnosti</c:v>
                </c:pt>
                <c:pt idx="2">
                  <c:v>Informace o dočasné pracovní neschopnosti zaměstnance pro právnické osoby</c:v>
                </c:pt>
                <c:pt idx="3">
                  <c:v>Informace o dočasné pracovní neschopnosti zaměstnance pro fyzické osoby – zaměstnavatele</c:v>
                </c:pt>
                <c:pt idx="4">
                  <c:v>Informace o dočasné pracovní neschopnosti zaměstnance</c:v>
                </c:pt>
                <c:pt idx="5">
                  <c:v>Přehled zpracovaných podání o dočasné pracovní neschopnosti zaměstnanců</c:v>
                </c:pt>
                <c:pt idx="6">
                  <c:v>Přehled dočasné pracovní neschopnosti zaměstnanců</c:v>
                </c:pt>
                <c:pt idx="7">
                  <c:v>Informace o druhu a výši vyplacených  dávek nemocenského pojištění</c:v>
                </c:pt>
                <c:pt idx="8">
                  <c:v>Informace o pojistných vztazích zaměstnance</c:v>
                </c:pt>
                <c:pt idx="9">
                  <c:v>Informace o stavu a průběhu vyřizování žádosti o dávku nemocenského pojištění</c:v>
                </c:pt>
                <c:pt idx="10">
                  <c:v>Informace o stavu pohledávek na pojistném a penále vůči zaměstnavateli</c:v>
                </c:pt>
                <c:pt idx="11">
                  <c:v>Informace o stavu pohledávek na pojistném a penále vůči zaměstnavateli - FO</c:v>
                </c:pt>
                <c:pt idx="12">
                  <c:v>Informace o výši a druhu pobíraného důchodu</c:v>
                </c:pt>
                <c:pt idx="13">
                  <c:v>Informace o zaplaceném pojistném na nemocenské pojištění OSVČ</c:v>
                </c:pt>
                <c:pt idx="14">
                  <c:v>Náhled na ELDP od roku 2004</c:v>
                </c:pt>
                <c:pt idx="15">
                  <c:v>Náhled na informativní osobní list důchodového pojištění</c:v>
                </c:pt>
                <c:pt idx="16">
                  <c:v>Náhled na inventuru pohledávek OSVČ za předchozí rok</c:v>
                </c:pt>
                <c:pt idx="17">
                  <c:v>Potvrzení o druhu a výši vyplacených dávek nemocenského pojištění</c:v>
                </c:pt>
                <c:pt idx="18">
                  <c:v>Potvrzení o výši a druhu pobíraného důchodu</c:v>
                </c:pt>
                <c:pt idx="19">
                  <c:v>Potvrzení o bezdlužnosti fyzických osob – OSVČ a zaměstnavatelů</c:v>
                </c:pt>
                <c:pt idx="20">
                  <c:v>Potvrzení o bezdlužnosti právnických osob</c:v>
                </c:pt>
                <c:pt idx="21">
                  <c:v>Potvrzení o dočasné pracovní neschopnosti</c:v>
                </c:pt>
                <c:pt idx="22">
                  <c:v>Přehled dob důchodového pojištění</c:v>
                </c:pt>
                <c:pt idx="23">
                  <c:v>Žádost o sestavení informativního osobního listu důchodového pojištění</c:v>
                </c:pt>
              </c:strCache>
            </c:strRef>
          </c:cat>
          <c:val>
            <c:numRef>
              <c:f>'Počet volání služeb na ePortálu'!$I$4:$I$27</c:f>
              <c:numCache>
                <c:formatCode>#,##0</c:formatCode>
                <c:ptCount val="24"/>
                <c:pt idx="0">
                  <c:v>5279</c:v>
                </c:pt>
                <c:pt idx="1">
                  <c:v>621</c:v>
                </c:pt>
                <c:pt idx="4">
                  <c:v>112228</c:v>
                </c:pt>
                <c:pt idx="5">
                  <c:v>104998</c:v>
                </c:pt>
                <c:pt idx="6">
                  <c:v>71725</c:v>
                </c:pt>
                <c:pt idx="7">
                  <c:v>632</c:v>
                </c:pt>
                <c:pt idx="8">
                  <c:v>483</c:v>
                </c:pt>
                <c:pt idx="9">
                  <c:v>1795</c:v>
                </c:pt>
                <c:pt idx="10">
                  <c:v>2449</c:v>
                </c:pt>
                <c:pt idx="11">
                  <c:v>241</c:v>
                </c:pt>
                <c:pt idx="12">
                  <c:v>456</c:v>
                </c:pt>
                <c:pt idx="13">
                  <c:v>687</c:v>
                </c:pt>
                <c:pt idx="14">
                  <c:v>611</c:v>
                </c:pt>
                <c:pt idx="15">
                  <c:v>2615</c:v>
                </c:pt>
                <c:pt idx="16">
                  <c:v>2759</c:v>
                </c:pt>
                <c:pt idx="17">
                  <c:v>53</c:v>
                </c:pt>
                <c:pt idx="18">
                  <c:v>43</c:v>
                </c:pt>
                <c:pt idx="19">
                  <c:v>279</c:v>
                </c:pt>
                <c:pt idx="20">
                  <c:v>918</c:v>
                </c:pt>
                <c:pt idx="21">
                  <c:v>41</c:v>
                </c:pt>
                <c:pt idx="22">
                  <c:v>902</c:v>
                </c:pt>
                <c:pt idx="23">
                  <c:v>706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F93-4659-B76B-3FA1691CC757}"/>
            </c:ext>
          </c:extLst>
        </c:ser>
        <c:ser>
          <c:idx val="8"/>
          <c:order val="8"/>
          <c:tx>
            <c:strRef>
              <c:f>'Počet volání služeb na ePortálu'!$J$3</c:f>
              <c:strCache>
                <c:ptCount val="1"/>
                <c:pt idx="0">
                  <c:v>10/2020</c:v>
                </c:pt>
              </c:strCache>
            </c:strRef>
          </c:tx>
          <c:invertIfNegative val="0"/>
          <c:cat>
            <c:strRef>
              <c:f>'Počet volání služeb na ePortálu'!$A$4:$A$27</c:f>
              <c:strCache>
                <c:ptCount val="24"/>
                <c:pt idx="0">
                  <c:v>Informativní výpočet starobního důchodu</c:v>
                </c:pt>
                <c:pt idx="1">
                  <c:v>Informace o dočasné pracovní neschopnosti</c:v>
                </c:pt>
                <c:pt idx="2">
                  <c:v>Informace o dočasné pracovní neschopnosti zaměstnance pro právnické osoby</c:v>
                </c:pt>
                <c:pt idx="3">
                  <c:v>Informace o dočasné pracovní neschopnosti zaměstnance pro fyzické osoby – zaměstnavatele</c:v>
                </c:pt>
                <c:pt idx="4">
                  <c:v>Informace o dočasné pracovní neschopnosti zaměstnance</c:v>
                </c:pt>
                <c:pt idx="5">
                  <c:v>Přehled zpracovaných podání o dočasné pracovní neschopnosti zaměstnanců</c:v>
                </c:pt>
                <c:pt idx="6">
                  <c:v>Přehled dočasné pracovní neschopnosti zaměstnanců</c:v>
                </c:pt>
                <c:pt idx="7">
                  <c:v>Informace o druhu a výši vyplacených  dávek nemocenského pojištění</c:v>
                </c:pt>
                <c:pt idx="8">
                  <c:v>Informace o pojistných vztazích zaměstnance</c:v>
                </c:pt>
                <c:pt idx="9">
                  <c:v>Informace o stavu a průběhu vyřizování žádosti o dávku nemocenského pojištění</c:v>
                </c:pt>
                <c:pt idx="10">
                  <c:v>Informace o stavu pohledávek na pojistném a penále vůči zaměstnavateli</c:v>
                </c:pt>
                <c:pt idx="11">
                  <c:v>Informace o stavu pohledávek na pojistném a penále vůči zaměstnavateli - FO</c:v>
                </c:pt>
                <c:pt idx="12">
                  <c:v>Informace o výši a druhu pobíraného důchodu</c:v>
                </c:pt>
                <c:pt idx="13">
                  <c:v>Informace o zaplaceném pojistném na nemocenské pojištění OSVČ</c:v>
                </c:pt>
                <c:pt idx="14">
                  <c:v>Náhled na ELDP od roku 2004</c:v>
                </c:pt>
                <c:pt idx="15">
                  <c:v>Náhled na informativní osobní list důchodového pojištění</c:v>
                </c:pt>
                <c:pt idx="16">
                  <c:v>Náhled na inventuru pohledávek OSVČ za předchozí rok</c:v>
                </c:pt>
                <c:pt idx="17">
                  <c:v>Potvrzení o druhu a výši vyplacených dávek nemocenského pojištění</c:v>
                </c:pt>
                <c:pt idx="18">
                  <c:v>Potvrzení o výši a druhu pobíraného důchodu</c:v>
                </c:pt>
                <c:pt idx="19">
                  <c:v>Potvrzení o bezdlužnosti fyzických osob – OSVČ a zaměstnavatelů</c:v>
                </c:pt>
                <c:pt idx="20">
                  <c:v>Potvrzení o bezdlužnosti právnických osob</c:v>
                </c:pt>
                <c:pt idx="21">
                  <c:v>Potvrzení o dočasné pracovní neschopnosti</c:v>
                </c:pt>
                <c:pt idx="22">
                  <c:v>Přehled dob důchodového pojištění</c:v>
                </c:pt>
                <c:pt idx="23">
                  <c:v>Žádost o sestavení informativního osobního listu důchodového pojištění</c:v>
                </c:pt>
              </c:strCache>
            </c:strRef>
          </c:cat>
          <c:val>
            <c:numRef>
              <c:f>'Počet volání služeb na ePortálu'!$J$4:$J$27</c:f>
              <c:numCache>
                <c:formatCode>#,##0</c:formatCode>
                <c:ptCount val="24"/>
                <c:pt idx="0">
                  <c:v>4635</c:v>
                </c:pt>
                <c:pt idx="1">
                  <c:v>981</c:v>
                </c:pt>
                <c:pt idx="4">
                  <c:v>167917</c:v>
                </c:pt>
                <c:pt idx="5">
                  <c:v>167979</c:v>
                </c:pt>
                <c:pt idx="6">
                  <c:v>114319</c:v>
                </c:pt>
                <c:pt idx="7">
                  <c:v>760</c:v>
                </c:pt>
                <c:pt idx="8">
                  <c:v>701</c:v>
                </c:pt>
                <c:pt idx="9">
                  <c:v>1771</c:v>
                </c:pt>
                <c:pt idx="10">
                  <c:v>2498</c:v>
                </c:pt>
                <c:pt idx="11">
                  <c:v>254</c:v>
                </c:pt>
                <c:pt idx="12">
                  <c:v>452</c:v>
                </c:pt>
                <c:pt idx="13">
                  <c:v>701</c:v>
                </c:pt>
                <c:pt idx="14">
                  <c:v>720</c:v>
                </c:pt>
                <c:pt idx="15">
                  <c:v>3014</c:v>
                </c:pt>
                <c:pt idx="16">
                  <c:v>2248</c:v>
                </c:pt>
                <c:pt idx="17">
                  <c:v>64</c:v>
                </c:pt>
                <c:pt idx="18">
                  <c:v>47</c:v>
                </c:pt>
                <c:pt idx="19">
                  <c:v>350</c:v>
                </c:pt>
                <c:pt idx="20">
                  <c:v>953</c:v>
                </c:pt>
                <c:pt idx="21">
                  <c:v>64</c:v>
                </c:pt>
                <c:pt idx="22">
                  <c:v>1160</c:v>
                </c:pt>
                <c:pt idx="23">
                  <c:v>825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F93-4659-B76B-3FA1691CC757}"/>
            </c:ext>
          </c:extLst>
        </c:ser>
        <c:ser>
          <c:idx val="9"/>
          <c:order val="9"/>
          <c:tx>
            <c:strRef>
              <c:f>'Počet volání služeb na ePortálu'!$K$3</c:f>
              <c:strCache>
                <c:ptCount val="1"/>
                <c:pt idx="0">
                  <c:v>11/2020</c:v>
                </c:pt>
              </c:strCache>
            </c:strRef>
          </c:tx>
          <c:invertIfNegative val="0"/>
          <c:cat>
            <c:strRef>
              <c:f>'Počet volání služeb na ePortálu'!$A$4:$A$27</c:f>
              <c:strCache>
                <c:ptCount val="24"/>
                <c:pt idx="0">
                  <c:v>Informativní výpočet starobního důchodu</c:v>
                </c:pt>
                <c:pt idx="1">
                  <c:v>Informace o dočasné pracovní neschopnosti</c:v>
                </c:pt>
                <c:pt idx="2">
                  <c:v>Informace o dočasné pracovní neschopnosti zaměstnance pro právnické osoby</c:v>
                </c:pt>
                <c:pt idx="3">
                  <c:v>Informace o dočasné pracovní neschopnosti zaměstnance pro fyzické osoby – zaměstnavatele</c:v>
                </c:pt>
                <c:pt idx="4">
                  <c:v>Informace o dočasné pracovní neschopnosti zaměstnance</c:v>
                </c:pt>
                <c:pt idx="5">
                  <c:v>Přehled zpracovaných podání o dočasné pracovní neschopnosti zaměstnanců</c:v>
                </c:pt>
                <c:pt idx="6">
                  <c:v>Přehled dočasné pracovní neschopnosti zaměstnanců</c:v>
                </c:pt>
                <c:pt idx="7">
                  <c:v>Informace o druhu a výši vyplacených  dávek nemocenského pojištění</c:v>
                </c:pt>
                <c:pt idx="8">
                  <c:v>Informace o pojistných vztazích zaměstnance</c:v>
                </c:pt>
                <c:pt idx="9">
                  <c:v>Informace o stavu a průběhu vyřizování žádosti o dávku nemocenského pojištění</c:v>
                </c:pt>
                <c:pt idx="10">
                  <c:v>Informace o stavu pohledávek na pojistném a penále vůči zaměstnavateli</c:v>
                </c:pt>
                <c:pt idx="11">
                  <c:v>Informace o stavu pohledávek na pojistném a penále vůči zaměstnavateli - FO</c:v>
                </c:pt>
                <c:pt idx="12">
                  <c:v>Informace o výši a druhu pobíraného důchodu</c:v>
                </c:pt>
                <c:pt idx="13">
                  <c:v>Informace o zaplaceném pojistném na nemocenské pojištění OSVČ</c:v>
                </c:pt>
                <c:pt idx="14">
                  <c:v>Náhled na ELDP od roku 2004</c:v>
                </c:pt>
                <c:pt idx="15">
                  <c:v>Náhled na informativní osobní list důchodového pojištění</c:v>
                </c:pt>
                <c:pt idx="16">
                  <c:v>Náhled na inventuru pohledávek OSVČ za předchozí rok</c:v>
                </c:pt>
                <c:pt idx="17">
                  <c:v>Potvrzení o druhu a výši vyplacených dávek nemocenského pojištění</c:v>
                </c:pt>
                <c:pt idx="18">
                  <c:v>Potvrzení o výši a druhu pobíraného důchodu</c:v>
                </c:pt>
                <c:pt idx="19">
                  <c:v>Potvrzení o bezdlužnosti fyzických osob – OSVČ a zaměstnavatelů</c:v>
                </c:pt>
                <c:pt idx="20">
                  <c:v>Potvrzení o bezdlužnosti právnických osob</c:v>
                </c:pt>
                <c:pt idx="21">
                  <c:v>Potvrzení o dočasné pracovní neschopnosti</c:v>
                </c:pt>
                <c:pt idx="22">
                  <c:v>Přehled dob důchodového pojištění</c:v>
                </c:pt>
                <c:pt idx="23">
                  <c:v>Žádost o sestavení informativního osobního listu důchodového pojištění</c:v>
                </c:pt>
              </c:strCache>
            </c:strRef>
          </c:cat>
          <c:val>
            <c:numRef>
              <c:f>'Počet volání služeb na ePortálu'!$K$4:$K$27</c:f>
              <c:numCache>
                <c:formatCode>#,##0</c:formatCode>
                <c:ptCount val="24"/>
                <c:pt idx="0">
                  <c:v>5036</c:v>
                </c:pt>
                <c:pt idx="1">
                  <c:v>1306</c:v>
                </c:pt>
                <c:pt idx="4">
                  <c:v>209143</c:v>
                </c:pt>
                <c:pt idx="5">
                  <c:v>174436</c:v>
                </c:pt>
                <c:pt idx="6">
                  <c:v>134993</c:v>
                </c:pt>
                <c:pt idx="7">
                  <c:v>968</c:v>
                </c:pt>
                <c:pt idx="8">
                  <c:v>691</c:v>
                </c:pt>
                <c:pt idx="9">
                  <c:v>2869</c:v>
                </c:pt>
                <c:pt idx="10">
                  <c:v>2727</c:v>
                </c:pt>
                <c:pt idx="11">
                  <c:v>232</c:v>
                </c:pt>
                <c:pt idx="12">
                  <c:v>496</c:v>
                </c:pt>
                <c:pt idx="13">
                  <c:v>687</c:v>
                </c:pt>
                <c:pt idx="14">
                  <c:v>705</c:v>
                </c:pt>
                <c:pt idx="15">
                  <c:v>2870</c:v>
                </c:pt>
                <c:pt idx="16">
                  <c:v>1775</c:v>
                </c:pt>
                <c:pt idx="17">
                  <c:v>62</c:v>
                </c:pt>
                <c:pt idx="18">
                  <c:v>31</c:v>
                </c:pt>
                <c:pt idx="19">
                  <c:v>372</c:v>
                </c:pt>
                <c:pt idx="20">
                  <c:v>794</c:v>
                </c:pt>
                <c:pt idx="21">
                  <c:v>71</c:v>
                </c:pt>
                <c:pt idx="22">
                  <c:v>1089</c:v>
                </c:pt>
                <c:pt idx="23">
                  <c:v>754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2F93-4659-B76B-3FA1691CC757}"/>
            </c:ext>
          </c:extLst>
        </c:ser>
        <c:ser>
          <c:idx val="10"/>
          <c:order val="10"/>
          <c:tx>
            <c:strRef>
              <c:f>'Počet volání služeb na ePortálu'!$L$3</c:f>
              <c:strCache>
                <c:ptCount val="1"/>
                <c:pt idx="0">
                  <c:v>12/2020</c:v>
                </c:pt>
              </c:strCache>
            </c:strRef>
          </c:tx>
          <c:invertIfNegative val="0"/>
          <c:cat>
            <c:strRef>
              <c:f>'Počet volání služeb na ePortálu'!$A$4:$A$27</c:f>
              <c:strCache>
                <c:ptCount val="24"/>
                <c:pt idx="0">
                  <c:v>Informativní výpočet starobního důchodu</c:v>
                </c:pt>
                <c:pt idx="1">
                  <c:v>Informace o dočasné pracovní neschopnosti</c:v>
                </c:pt>
                <c:pt idx="2">
                  <c:v>Informace o dočasné pracovní neschopnosti zaměstnance pro právnické osoby</c:v>
                </c:pt>
                <c:pt idx="3">
                  <c:v>Informace o dočasné pracovní neschopnosti zaměstnance pro fyzické osoby – zaměstnavatele</c:v>
                </c:pt>
                <c:pt idx="4">
                  <c:v>Informace o dočasné pracovní neschopnosti zaměstnance</c:v>
                </c:pt>
                <c:pt idx="5">
                  <c:v>Přehled zpracovaných podání o dočasné pracovní neschopnosti zaměstnanců</c:v>
                </c:pt>
                <c:pt idx="6">
                  <c:v>Přehled dočasné pracovní neschopnosti zaměstnanců</c:v>
                </c:pt>
                <c:pt idx="7">
                  <c:v>Informace o druhu a výši vyplacených  dávek nemocenského pojištění</c:v>
                </c:pt>
                <c:pt idx="8">
                  <c:v>Informace o pojistných vztazích zaměstnance</c:v>
                </c:pt>
                <c:pt idx="9">
                  <c:v>Informace o stavu a průběhu vyřizování žádosti o dávku nemocenského pojištění</c:v>
                </c:pt>
                <c:pt idx="10">
                  <c:v>Informace o stavu pohledávek na pojistném a penále vůči zaměstnavateli</c:v>
                </c:pt>
                <c:pt idx="11">
                  <c:v>Informace o stavu pohledávek na pojistném a penále vůči zaměstnavateli - FO</c:v>
                </c:pt>
                <c:pt idx="12">
                  <c:v>Informace o výši a druhu pobíraného důchodu</c:v>
                </c:pt>
                <c:pt idx="13">
                  <c:v>Informace o zaplaceném pojistném na nemocenské pojištění OSVČ</c:v>
                </c:pt>
                <c:pt idx="14">
                  <c:v>Náhled na ELDP od roku 2004</c:v>
                </c:pt>
                <c:pt idx="15">
                  <c:v>Náhled na informativní osobní list důchodového pojištění</c:v>
                </c:pt>
                <c:pt idx="16">
                  <c:v>Náhled na inventuru pohledávek OSVČ za předchozí rok</c:v>
                </c:pt>
                <c:pt idx="17">
                  <c:v>Potvrzení o druhu a výši vyplacených dávek nemocenského pojištění</c:v>
                </c:pt>
                <c:pt idx="18">
                  <c:v>Potvrzení o výši a druhu pobíraného důchodu</c:v>
                </c:pt>
                <c:pt idx="19">
                  <c:v>Potvrzení o bezdlužnosti fyzických osob – OSVČ a zaměstnavatelů</c:v>
                </c:pt>
                <c:pt idx="20">
                  <c:v>Potvrzení o bezdlužnosti právnických osob</c:v>
                </c:pt>
                <c:pt idx="21">
                  <c:v>Potvrzení o dočasné pracovní neschopnosti</c:v>
                </c:pt>
                <c:pt idx="22">
                  <c:v>Přehled dob důchodového pojištění</c:v>
                </c:pt>
                <c:pt idx="23">
                  <c:v>Žádost o sestavení informativního osobního listu důchodového pojištění</c:v>
                </c:pt>
              </c:strCache>
            </c:strRef>
          </c:cat>
          <c:val>
            <c:numRef>
              <c:f>'Počet volání služeb na ePortálu'!$L$4:$L$27</c:f>
              <c:numCache>
                <c:formatCode>#,##0</c:formatCode>
                <c:ptCount val="24"/>
                <c:pt idx="0">
                  <c:v>5122</c:v>
                </c:pt>
                <c:pt idx="1">
                  <c:v>925</c:v>
                </c:pt>
                <c:pt idx="4">
                  <c:v>128107</c:v>
                </c:pt>
                <c:pt idx="5">
                  <c:v>127232</c:v>
                </c:pt>
                <c:pt idx="6">
                  <c:v>96753</c:v>
                </c:pt>
                <c:pt idx="7">
                  <c:v>1074</c:v>
                </c:pt>
                <c:pt idx="8">
                  <c:v>597</c:v>
                </c:pt>
                <c:pt idx="9">
                  <c:v>2785</c:v>
                </c:pt>
                <c:pt idx="10">
                  <c:v>2033</c:v>
                </c:pt>
                <c:pt idx="11">
                  <c:v>218</c:v>
                </c:pt>
                <c:pt idx="12">
                  <c:v>726</c:v>
                </c:pt>
                <c:pt idx="13">
                  <c:v>631</c:v>
                </c:pt>
                <c:pt idx="14">
                  <c:v>644</c:v>
                </c:pt>
                <c:pt idx="15">
                  <c:v>2717</c:v>
                </c:pt>
                <c:pt idx="16">
                  <c:v>1588</c:v>
                </c:pt>
                <c:pt idx="17">
                  <c:v>55</c:v>
                </c:pt>
                <c:pt idx="18">
                  <c:v>73</c:v>
                </c:pt>
                <c:pt idx="19">
                  <c:v>279</c:v>
                </c:pt>
                <c:pt idx="20">
                  <c:v>637</c:v>
                </c:pt>
                <c:pt idx="21">
                  <c:v>56</c:v>
                </c:pt>
                <c:pt idx="22">
                  <c:v>1015</c:v>
                </c:pt>
                <c:pt idx="23">
                  <c:v>685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F93-4659-B76B-3FA1691CC757}"/>
            </c:ext>
          </c:extLst>
        </c:ser>
        <c:ser>
          <c:idx val="11"/>
          <c:order val="11"/>
          <c:tx>
            <c:strRef>
              <c:f>'Počet volání služeb na ePortálu'!$M$3</c:f>
              <c:strCache>
                <c:ptCount val="1"/>
                <c:pt idx="0">
                  <c:v>01/2021</c:v>
                </c:pt>
              </c:strCache>
            </c:strRef>
          </c:tx>
          <c:invertIfNegative val="0"/>
          <c:cat>
            <c:strRef>
              <c:f>'Počet volání služeb na ePortálu'!$A$4:$A$27</c:f>
              <c:strCache>
                <c:ptCount val="24"/>
                <c:pt idx="0">
                  <c:v>Informativní výpočet starobního důchodu</c:v>
                </c:pt>
                <c:pt idx="1">
                  <c:v>Informace o dočasné pracovní neschopnosti</c:v>
                </c:pt>
                <c:pt idx="2">
                  <c:v>Informace o dočasné pracovní neschopnosti zaměstnance pro právnické osoby</c:v>
                </c:pt>
                <c:pt idx="3">
                  <c:v>Informace o dočasné pracovní neschopnosti zaměstnance pro fyzické osoby – zaměstnavatele</c:v>
                </c:pt>
                <c:pt idx="4">
                  <c:v>Informace o dočasné pracovní neschopnosti zaměstnance</c:v>
                </c:pt>
                <c:pt idx="5">
                  <c:v>Přehled zpracovaných podání o dočasné pracovní neschopnosti zaměstnanců</c:v>
                </c:pt>
                <c:pt idx="6">
                  <c:v>Přehled dočasné pracovní neschopnosti zaměstnanců</c:v>
                </c:pt>
                <c:pt idx="7">
                  <c:v>Informace o druhu a výši vyplacených  dávek nemocenského pojištění</c:v>
                </c:pt>
                <c:pt idx="8">
                  <c:v>Informace o pojistných vztazích zaměstnance</c:v>
                </c:pt>
                <c:pt idx="9">
                  <c:v>Informace o stavu a průběhu vyřizování žádosti o dávku nemocenského pojištění</c:v>
                </c:pt>
                <c:pt idx="10">
                  <c:v>Informace o stavu pohledávek na pojistném a penále vůči zaměstnavateli</c:v>
                </c:pt>
                <c:pt idx="11">
                  <c:v>Informace o stavu pohledávek na pojistném a penále vůči zaměstnavateli - FO</c:v>
                </c:pt>
                <c:pt idx="12">
                  <c:v>Informace o výši a druhu pobíraného důchodu</c:v>
                </c:pt>
                <c:pt idx="13">
                  <c:v>Informace o zaplaceném pojistném na nemocenské pojištění OSVČ</c:v>
                </c:pt>
                <c:pt idx="14">
                  <c:v>Náhled na ELDP od roku 2004</c:v>
                </c:pt>
                <c:pt idx="15">
                  <c:v>Náhled na informativní osobní list důchodového pojištění</c:v>
                </c:pt>
                <c:pt idx="16">
                  <c:v>Náhled na inventuru pohledávek OSVČ za předchozí rok</c:v>
                </c:pt>
                <c:pt idx="17">
                  <c:v>Potvrzení o druhu a výši vyplacených dávek nemocenského pojištění</c:v>
                </c:pt>
                <c:pt idx="18">
                  <c:v>Potvrzení o výši a druhu pobíraného důchodu</c:v>
                </c:pt>
                <c:pt idx="19">
                  <c:v>Potvrzení o bezdlužnosti fyzických osob – OSVČ a zaměstnavatelů</c:v>
                </c:pt>
                <c:pt idx="20">
                  <c:v>Potvrzení o bezdlužnosti právnických osob</c:v>
                </c:pt>
                <c:pt idx="21">
                  <c:v>Potvrzení o dočasné pracovní neschopnosti</c:v>
                </c:pt>
                <c:pt idx="22">
                  <c:v>Přehled dob důchodového pojištění</c:v>
                </c:pt>
                <c:pt idx="23">
                  <c:v>Žádost o sestavení informativního osobního listu důchodového pojištění</c:v>
                </c:pt>
              </c:strCache>
            </c:strRef>
          </c:cat>
          <c:val>
            <c:numRef>
              <c:f>'Počet volání služeb na ePortálu'!$M$4:$M$27</c:f>
              <c:numCache>
                <c:formatCode>#,##0</c:formatCode>
                <c:ptCount val="24"/>
                <c:pt idx="0">
                  <c:v>7913</c:v>
                </c:pt>
                <c:pt idx="1">
                  <c:v>1609</c:v>
                </c:pt>
                <c:pt idx="4">
                  <c:v>149994</c:v>
                </c:pt>
                <c:pt idx="5">
                  <c:v>168790</c:v>
                </c:pt>
                <c:pt idx="6">
                  <c:v>140155</c:v>
                </c:pt>
                <c:pt idx="7">
                  <c:v>1593</c:v>
                </c:pt>
                <c:pt idx="8">
                  <c:v>1210</c:v>
                </c:pt>
                <c:pt idx="9">
                  <c:v>2929</c:v>
                </c:pt>
                <c:pt idx="10">
                  <c:v>2766</c:v>
                </c:pt>
                <c:pt idx="11">
                  <c:v>581</c:v>
                </c:pt>
                <c:pt idx="12">
                  <c:v>1822</c:v>
                </c:pt>
                <c:pt idx="13">
                  <c:v>1758</c:v>
                </c:pt>
                <c:pt idx="14">
                  <c:v>1882</c:v>
                </c:pt>
                <c:pt idx="15">
                  <c:v>6814</c:v>
                </c:pt>
                <c:pt idx="16">
                  <c:v>4247</c:v>
                </c:pt>
                <c:pt idx="17">
                  <c:v>103</c:v>
                </c:pt>
                <c:pt idx="18">
                  <c:v>344</c:v>
                </c:pt>
                <c:pt idx="19">
                  <c:v>474</c:v>
                </c:pt>
                <c:pt idx="20">
                  <c:v>1250</c:v>
                </c:pt>
                <c:pt idx="21">
                  <c:v>83</c:v>
                </c:pt>
                <c:pt idx="22">
                  <c:v>2757</c:v>
                </c:pt>
                <c:pt idx="23">
                  <c:v>1425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2F93-4659-B76B-3FA1691CC757}"/>
            </c:ext>
          </c:extLst>
        </c:ser>
        <c:ser>
          <c:idx val="12"/>
          <c:order val="12"/>
          <c:tx>
            <c:strRef>
              <c:f>'Počet volání služeb na ePortálu'!$N$3</c:f>
              <c:strCache>
                <c:ptCount val="1"/>
                <c:pt idx="0">
                  <c:v>02/2021</c:v>
                </c:pt>
              </c:strCache>
            </c:strRef>
          </c:tx>
          <c:invertIfNegative val="0"/>
          <c:cat>
            <c:strRef>
              <c:f>'Počet volání služeb na ePortálu'!$A$4:$A$27</c:f>
              <c:strCache>
                <c:ptCount val="24"/>
                <c:pt idx="0">
                  <c:v>Informativní výpočet starobního důchodu</c:v>
                </c:pt>
                <c:pt idx="1">
                  <c:v>Informace o dočasné pracovní neschopnosti</c:v>
                </c:pt>
                <c:pt idx="2">
                  <c:v>Informace o dočasné pracovní neschopnosti zaměstnance pro právnické osoby</c:v>
                </c:pt>
                <c:pt idx="3">
                  <c:v>Informace o dočasné pracovní neschopnosti zaměstnance pro fyzické osoby – zaměstnavatele</c:v>
                </c:pt>
                <c:pt idx="4">
                  <c:v>Informace o dočasné pracovní neschopnosti zaměstnance</c:v>
                </c:pt>
                <c:pt idx="5">
                  <c:v>Přehled zpracovaných podání o dočasné pracovní neschopnosti zaměstnanců</c:v>
                </c:pt>
                <c:pt idx="6">
                  <c:v>Přehled dočasné pracovní neschopnosti zaměstnanců</c:v>
                </c:pt>
                <c:pt idx="7">
                  <c:v>Informace o druhu a výši vyplacených  dávek nemocenského pojištění</c:v>
                </c:pt>
                <c:pt idx="8">
                  <c:v>Informace o pojistných vztazích zaměstnance</c:v>
                </c:pt>
                <c:pt idx="9">
                  <c:v>Informace o stavu a průběhu vyřizování žádosti o dávku nemocenského pojištění</c:v>
                </c:pt>
                <c:pt idx="10">
                  <c:v>Informace o stavu pohledávek na pojistném a penále vůči zaměstnavateli</c:v>
                </c:pt>
                <c:pt idx="11">
                  <c:v>Informace o stavu pohledávek na pojistném a penále vůči zaměstnavateli - FO</c:v>
                </c:pt>
                <c:pt idx="12">
                  <c:v>Informace o výši a druhu pobíraného důchodu</c:v>
                </c:pt>
                <c:pt idx="13">
                  <c:v>Informace o zaplaceném pojistném na nemocenské pojištění OSVČ</c:v>
                </c:pt>
                <c:pt idx="14">
                  <c:v>Náhled na ELDP od roku 2004</c:v>
                </c:pt>
                <c:pt idx="15">
                  <c:v>Náhled na informativní osobní list důchodového pojištění</c:v>
                </c:pt>
                <c:pt idx="16">
                  <c:v>Náhled na inventuru pohledávek OSVČ za předchozí rok</c:v>
                </c:pt>
                <c:pt idx="17">
                  <c:v>Potvrzení o druhu a výši vyplacených dávek nemocenského pojištění</c:v>
                </c:pt>
                <c:pt idx="18">
                  <c:v>Potvrzení o výši a druhu pobíraného důchodu</c:v>
                </c:pt>
                <c:pt idx="19">
                  <c:v>Potvrzení o bezdlužnosti fyzických osob – OSVČ a zaměstnavatelů</c:v>
                </c:pt>
                <c:pt idx="20">
                  <c:v>Potvrzení o bezdlužnosti právnických osob</c:v>
                </c:pt>
                <c:pt idx="21">
                  <c:v>Potvrzení o dočasné pracovní neschopnosti</c:v>
                </c:pt>
                <c:pt idx="22">
                  <c:v>Přehled dob důchodového pojištění</c:v>
                </c:pt>
                <c:pt idx="23">
                  <c:v>Žádost o sestavení informativního osobního listu důchodového pojištění</c:v>
                </c:pt>
              </c:strCache>
            </c:strRef>
          </c:cat>
          <c:val>
            <c:numRef>
              <c:f>'Počet volání služeb na ePortálu'!$N$4:$N$27</c:f>
              <c:numCache>
                <c:formatCode>#,##0</c:formatCode>
                <c:ptCount val="24"/>
                <c:pt idx="0">
                  <c:v>6518</c:v>
                </c:pt>
                <c:pt idx="1">
                  <c:v>1571</c:v>
                </c:pt>
                <c:pt idx="4">
                  <c:v>131861</c:v>
                </c:pt>
                <c:pt idx="5">
                  <c:v>163989</c:v>
                </c:pt>
                <c:pt idx="6">
                  <c:v>131688</c:v>
                </c:pt>
                <c:pt idx="7">
                  <c:v>1587</c:v>
                </c:pt>
                <c:pt idx="8">
                  <c:v>1072</c:v>
                </c:pt>
                <c:pt idx="9">
                  <c:v>2819</c:v>
                </c:pt>
                <c:pt idx="10">
                  <c:v>2433</c:v>
                </c:pt>
                <c:pt idx="11">
                  <c:v>685</c:v>
                </c:pt>
                <c:pt idx="12">
                  <c:v>993</c:v>
                </c:pt>
                <c:pt idx="13">
                  <c:v>1873</c:v>
                </c:pt>
                <c:pt idx="14">
                  <c:v>1641</c:v>
                </c:pt>
                <c:pt idx="15">
                  <c:v>6341</c:v>
                </c:pt>
                <c:pt idx="16">
                  <c:v>193435</c:v>
                </c:pt>
                <c:pt idx="17">
                  <c:v>112</c:v>
                </c:pt>
                <c:pt idx="18">
                  <c:v>187</c:v>
                </c:pt>
                <c:pt idx="19">
                  <c:v>517</c:v>
                </c:pt>
                <c:pt idx="20">
                  <c:v>991</c:v>
                </c:pt>
                <c:pt idx="21">
                  <c:v>101</c:v>
                </c:pt>
                <c:pt idx="22">
                  <c:v>2368</c:v>
                </c:pt>
                <c:pt idx="23">
                  <c:v>1369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F93-4659-B76B-3FA1691CC7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70188800"/>
        <c:axId val="170190336"/>
        <c:axId val="0"/>
      </c:bar3DChart>
      <c:catAx>
        <c:axId val="170188800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crossAx val="170190336"/>
        <c:crosses val="autoZero"/>
        <c:auto val="1"/>
        <c:lblAlgn val="r"/>
        <c:lblOffset val="100"/>
        <c:noMultiLvlLbl val="0"/>
      </c:catAx>
      <c:valAx>
        <c:axId val="170190336"/>
        <c:scaling>
          <c:orientation val="minMax"/>
          <c:max val="150000"/>
          <c:min val="0"/>
        </c:scaling>
        <c:delete val="0"/>
        <c:axPos val="b"/>
        <c:majorGridlines/>
        <c:numFmt formatCode="#,##0" sourceLinked="1"/>
        <c:majorTickMark val="none"/>
        <c:minorTickMark val="none"/>
        <c:tickLblPos val="nextTo"/>
        <c:crossAx val="17018880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pPr>
      <a:endParaRPr lang="cs-CZ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NÁZEV PREZENTACE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3F2B8C-E84C-4A0D-B8E0-7CC7B4ECD9A7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cs-CZ" smtClean="0"/>
              <a:t>SDC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26994D-6CDE-4490-BA36-8008E6552C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6038860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NÁZEV PREZENTACE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CC21B7-1133-4FFD-BE79-847F71F13365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cs-CZ" smtClean="0"/>
              <a:t>SDC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AC4EAA-93A9-41CC-B085-0AEE6D5F87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1240283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cs-CZ" smtClean="0"/>
              <a:t>NÁZEV PREZENTACE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41417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cs-CZ" smtClean="0"/>
              <a:t>NÁZEV PREZENTACE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56795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cs-CZ" smtClean="0"/>
              <a:t>NÁZEV PREZENTACE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34293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cs-CZ" smtClean="0"/>
              <a:t>NÁZEV PREZENTACE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2757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F9E67-4A49-4825-975B-5EF05D506673}" type="datetime1">
              <a:rPr lang="cs-CZ" smtClean="0"/>
              <a:t>04.03.2021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NÁZEV PREZENTACE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1AB59-6443-4F6F-89F5-B18E149217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5271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07BEE-86C6-4DCD-A77D-E4350851B791}" type="datetime1">
              <a:rPr lang="cs-CZ" smtClean="0"/>
              <a:t>04.03.2021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NÁZEV PREZENTACE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1AB59-6443-4F6F-89F5-B18E149217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2530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CD9BB-C594-426B-A7B1-1B2E25288D47}" type="datetime1">
              <a:rPr lang="cs-CZ" smtClean="0"/>
              <a:t>04.03.2021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NÁZEV PREZENTACE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1AB59-6443-4F6F-89F5-B18E149217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9287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BD61C-5DCB-4ADA-8483-3C8C3272C20C}" type="datetime1">
              <a:rPr lang="cs-CZ" smtClean="0"/>
              <a:t>04.03.2021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NÁZEV PREZENTACE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1AB59-6443-4F6F-89F5-B18E149217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8148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17EEA-E524-4C31-9C5E-31B264EF7C76}" type="datetime1">
              <a:rPr lang="cs-CZ" smtClean="0"/>
              <a:t>04.03.2021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NÁZEV PREZENTACE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1AB59-6443-4F6F-89F5-B18E149217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9323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5863A-5FE4-49A0-908A-C7B2A92C045B}" type="datetime1">
              <a:rPr lang="cs-CZ" smtClean="0"/>
              <a:t>04.03.2021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NÁZEV PREZENTACE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1AB59-6443-4F6F-89F5-B18E149217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4943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EE461-2C6A-4218-8C01-8C9DFB263566}" type="datetime1">
              <a:rPr lang="cs-CZ" smtClean="0"/>
              <a:t>04.03.2021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NÁZEV PREZENTACE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1AB59-6443-4F6F-89F5-B18E149217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1091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7C7C9-8D29-4314-BE49-C4225F70684A}" type="datetime1">
              <a:rPr lang="cs-CZ" smtClean="0"/>
              <a:t>04.03.2021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NÁZEV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1AB59-6443-4F6F-89F5-B18E149217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5354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419F6-FECD-4244-8959-2A221AF731D7}" type="datetime1">
              <a:rPr lang="cs-CZ" smtClean="0"/>
              <a:t>04.03.2021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NÁZEV PREZENTACE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1AB59-6443-4F6F-89F5-B18E149217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9469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A480C-0DAA-491D-80AA-CA4A7A3FD4ED}" type="datetime1">
              <a:rPr lang="cs-CZ" smtClean="0"/>
              <a:t>04.03.2021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NÁZEV PREZENTACE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1AB59-6443-4F6F-89F5-B18E149217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4983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84A17-6389-45CB-AC89-88549A5D0F21}" type="datetime1">
              <a:rPr lang="cs-CZ" smtClean="0"/>
              <a:t>04.03.2021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NÁZEV PREZENTACE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1AB59-6443-4F6F-89F5-B18E149217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4323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A69DD0-2EF6-4ED0-A553-1C174F9307F3}" type="datetime1">
              <a:rPr lang="cs-CZ" smtClean="0"/>
              <a:t>04.03.2021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NÁZEV PREZENTACE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51AB59-6443-4F6F-89F5-B18E149217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8692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podpora.eneschopenka@cssz.cz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adpis 1"/>
          <p:cNvSpPr>
            <a:spLocks noGrp="1"/>
          </p:cNvSpPr>
          <p:nvPr>
            <p:ph type="ctrTitle"/>
          </p:nvPr>
        </p:nvSpPr>
        <p:spPr>
          <a:xfrm>
            <a:off x="467544" y="1700808"/>
            <a:ext cx="6768752" cy="2160240"/>
          </a:xfrm>
        </p:spPr>
        <p:txBody>
          <a:bodyPr>
            <a:normAutofit/>
          </a:bodyPr>
          <a:lstStyle/>
          <a:p>
            <a:pPr algn="l"/>
            <a:r>
              <a:rPr lang="cs-CZ" sz="3600" b="1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eNeschopenka</a:t>
            </a:r>
            <a:r>
              <a:rPr lang="cs-CZ" sz="36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workshop pro vývojáře lékařských SW</a:t>
            </a:r>
            <a:endParaRPr lang="cs-CZ" sz="36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Podnadpis 2"/>
          <p:cNvSpPr>
            <a:spLocks noGrp="1"/>
          </p:cNvSpPr>
          <p:nvPr>
            <p:ph type="subTitle" idx="1"/>
          </p:nvPr>
        </p:nvSpPr>
        <p:spPr>
          <a:xfrm>
            <a:off x="467544" y="4725144"/>
            <a:ext cx="7128792" cy="864096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cs-CZ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Petra </a:t>
            </a:r>
            <a:r>
              <a:rPr lang="cs-CZ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</a:t>
            </a:r>
            <a:r>
              <a:rPr lang="cs-CZ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angová</a:t>
            </a:r>
          </a:p>
          <a:p>
            <a:pPr algn="l">
              <a:defRPr/>
            </a:pPr>
            <a:r>
              <a:rPr lang="cs-CZ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vedoucí </a:t>
            </a:r>
            <a:r>
              <a:rPr lang="cs-CZ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oddělení koncepcí, SI a koordinace</a:t>
            </a:r>
          </a:p>
        </p:txBody>
      </p:sp>
      <p:sp>
        <p:nvSpPr>
          <p:cNvPr id="6" name="Text Box 43"/>
          <p:cNvSpPr txBox="1">
            <a:spLocks noChangeArrowheads="1"/>
          </p:cNvSpPr>
          <p:nvPr/>
        </p:nvSpPr>
        <p:spPr bwMode="auto">
          <a:xfrm>
            <a:off x="467542" y="3645024"/>
            <a:ext cx="521811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2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sz="1800" b="0" dirty="0" smtClean="0">
                <a:solidFill>
                  <a:schemeClr val="bg1"/>
                </a:solidFill>
              </a:rPr>
              <a:t>ČSSZ, Křížová 25, 225 08 Praha 5</a:t>
            </a:r>
          </a:p>
          <a:p>
            <a:pPr eaLnBrk="1" hangingPunct="1"/>
            <a:r>
              <a:rPr lang="cs-CZ" sz="1800" b="0" dirty="0" smtClean="0">
                <a:solidFill>
                  <a:schemeClr val="bg1"/>
                </a:solidFill>
              </a:rPr>
              <a:t>5. 3. 2021</a:t>
            </a:r>
            <a:endParaRPr lang="cs-CZ" sz="18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0687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zápatí 9"/>
          <p:cNvSpPr>
            <a:spLocks noGrp="1"/>
          </p:cNvSpPr>
          <p:nvPr>
            <p:ph type="ftr" sz="quarter" idx="11"/>
          </p:nvPr>
        </p:nvSpPr>
        <p:spPr>
          <a:xfrm>
            <a:off x="1475656" y="836713"/>
            <a:ext cx="7668344" cy="432048"/>
          </a:xfrm>
        </p:spPr>
        <p:txBody>
          <a:bodyPr/>
          <a:lstStyle/>
          <a:p>
            <a:pPr algn="l"/>
            <a:endParaRPr lang="cs-CZ" sz="18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534824" y="1556792"/>
            <a:ext cx="8333570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384175" algn="l"/>
              </a:tabLst>
              <a:defRPr sz="1200" b="1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tabLst>
                <a:tab pos="384175" algn="l"/>
              </a:tabLst>
              <a:defRPr sz="1200" b="1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tabLst>
                <a:tab pos="384175" algn="l"/>
              </a:tabLst>
              <a:defRPr sz="1200" b="1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tabLst>
                <a:tab pos="384175" algn="l"/>
              </a:tabLst>
              <a:defRPr sz="1200" b="1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tabLst>
                <a:tab pos="384175" algn="l"/>
              </a:tabLst>
              <a:defRPr sz="1200" b="1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84175" algn="l"/>
              </a:tabLst>
              <a:defRPr sz="1200" b="1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84175" algn="l"/>
              </a:tabLst>
              <a:defRPr sz="1200" b="1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84175" algn="l"/>
              </a:tabLst>
              <a:defRPr sz="1200" b="1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84175" algn="l"/>
              </a:tabLst>
              <a:defRPr sz="1200" b="1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cs-CZ" sz="3200" dirty="0">
                <a:latin typeface="+mn-lt"/>
                <a:cs typeface="+mn-cs"/>
              </a:rPr>
              <a:t>Obsah</a:t>
            </a:r>
          </a:p>
          <a:p>
            <a:pPr eaLnBrk="1" hangingPunct="1">
              <a:lnSpc>
                <a:spcPct val="190000"/>
              </a:lnSpc>
            </a:pPr>
            <a:r>
              <a:rPr lang="cs-CZ" sz="2400" dirty="0" smtClean="0"/>
              <a:t>1</a:t>
            </a:r>
            <a:r>
              <a:rPr lang="cs-CZ" sz="2400" b="0" dirty="0"/>
              <a:t>/ </a:t>
            </a:r>
            <a:r>
              <a:rPr lang="cs-CZ" sz="2400" b="0" dirty="0" smtClean="0"/>
              <a:t>Volání služeb e-Portálu - graf</a:t>
            </a:r>
          </a:p>
          <a:p>
            <a:pPr eaLnBrk="1" hangingPunct="1">
              <a:lnSpc>
                <a:spcPct val="190000"/>
              </a:lnSpc>
            </a:pPr>
            <a:r>
              <a:rPr lang="cs-CZ" sz="2400" dirty="0"/>
              <a:t>2</a:t>
            </a:r>
            <a:r>
              <a:rPr lang="cs-CZ" sz="2400" b="0" dirty="0"/>
              <a:t>/ Žádosti </a:t>
            </a:r>
            <a:r>
              <a:rPr lang="cs-CZ" sz="2400" b="0" dirty="0" smtClean="0"/>
              <a:t>na lékařskou posudkovou službu (LPS)</a:t>
            </a:r>
          </a:p>
          <a:p>
            <a:pPr eaLnBrk="1" hangingPunct="1">
              <a:lnSpc>
                <a:spcPct val="190000"/>
              </a:lnSpc>
            </a:pPr>
            <a:r>
              <a:rPr lang="cs-CZ" sz="2400" dirty="0" smtClean="0"/>
              <a:t>3</a:t>
            </a:r>
            <a:r>
              <a:rPr lang="cs-CZ" sz="2400" b="0" dirty="0" smtClean="0"/>
              <a:t>/ </a:t>
            </a:r>
            <a:r>
              <a:rPr lang="cs-CZ" sz="2400" b="0" dirty="0"/>
              <a:t>Elektronické vyřizování žádostí LPS</a:t>
            </a:r>
          </a:p>
          <a:p>
            <a:pPr eaLnBrk="1" hangingPunct="1">
              <a:lnSpc>
                <a:spcPct val="190000"/>
              </a:lnSpc>
            </a:pPr>
            <a:r>
              <a:rPr lang="cs-CZ" sz="2400" dirty="0" smtClean="0"/>
              <a:t>4</a:t>
            </a:r>
            <a:r>
              <a:rPr lang="cs-CZ" sz="2400" b="0" dirty="0" smtClean="0"/>
              <a:t>/ </a:t>
            </a:r>
            <a:r>
              <a:rPr lang="cs-CZ" sz="2400" b="0" dirty="0"/>
              <a:t>Harmonogram </a:t>
            </a:r>
            <a:r>
              <a:rPr lang="cs-CZ" sz="2400" b="0" dirty="0" smtClean="0"/>
              <a:t>nasazení</a:t>
            </a:r>
            <a:endParaRPr lang="cs-CZ" sz="2400" b="0" dirty="0"/>
          </a:p>
          <a:p>
            <a:pPr eaLnBrk="1" hangingPunct="1">
              <a:lnSpc>
                <a:spcPct val="190000"/>
              </a:lnSpc>
            </a:pPr>
            <a:r>
              <a:rPr lang="cs-CZ" sz="2400" dirty="0" smtClean="0"/>
              <a:t>5</a:t>
            </a:r>
            <a:r>
              <a:rPr lang="cs-CZ" sz="2400" b="0" dirty="0" smtClean="0"/>
              <a:t>/ </a:t>
            </a:r>
            <a:r>
              <a:rPr lang="cs-CZ" sz="2400" b="0" dirty="0" smtClean="0"/>
              <a:t>Další informace – zkušenosti z praxe</a:t>
            </a:r>
            <a:r>
              <a:rPr lang="cs-CZ" sz="1800" b="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408499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47664" y="908720"/>
            <a:ext cx="7139136" cy="360040"/>
          </a:xfrm>
        </p:spPr>
        <p:txBody>
          <a:bodyPr>
            <a:normAutofit fontScale="90000"/>
          </a:bodyPr>
          <a:lstStyle/>
          <a:p>
            <a:pPr lvl="0"/>
            <a:r>
              <a:rPr lang="cs-CZ" sz="5400" dirty="0"/>
              <a:t/>
            </a:r>
            <a:br>
              <a:rPr lang="cs-CZ" sz="5400" dirty="0"/>
            </a:br>
            <a:endParaRPr lang="cs-CZ" dirty="0"/>
          </a:p>
        </p:txBody>
      </p:sp>
      <p:sp>
        <p:nvSpPr>
          <p:cNvPr id="5" name="Zástupný symbol pro zápatí 9"/>
          <p:cNvSpPr txBox="1">
            <a:spLocks/>
          </p:cNvSpPr>
          <p:nvPr/>
        </p:nvSpPr>
        <p:spPr>
          <a:xfrm>
            <a:off x="1475656" y="836713"/>
            <a:ext cx="7668344" cy="4320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cs-CZ" sz="18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8" name="Graf 7"/>
          <p:cNvGraphicFramePr/>
          <p:nvPr>
            <p:extLst>
              <p:ext uri="{D42A27DB-BD31-4B8C-83A1-F6EECF244321}">
                <p14:modId xmlns:p14="http://schemas.microsoft.com/office/powerpoint/2010/main" val="542769583"/>
              </p:ext>
            </p:extLst>
          </p:nvPr>
        </p:nvGraphicFramePr>
        <p:xfrm>
          <a:off x="395536" y="1412776"/>
          <a:ext cx="8291264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38322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1009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47664" y="908720"/>
            <a:ext cx="7139136" cy="360040"/>
          </a:xfrm>
        </p:spPr>
        <p:txBody>
          <a:bodyPr>
            <a:normAutofit fontScale="90000"/>
          </a:bodyPr>
          <a:lstStyle/>
          <a:p>
            <a:pPr lvl="0"/>
            <a:r>
              <a:rPr lang="cs-CZ" sz="5400" dirty="0"/>
              <a:t/>
            </a:r>
            <a:br>
              <a:rPr lang="cs-CZ" sz="5400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r>
              <a:rPr lang="cs-CZ" b="1" dirty="0" smtClean="0"/>
              <a:t>Žádosti na lékařskou posudkovou službu (LPS):</a:t>
            </a:r>
            <a:endParaRPr lang="cs-CZ" sz="4000" b="1" dirty="0" smtClean="0"/>
          </a:p>
          <a:p>
            <a:r>
              <a:rPr lang="cs-CZ" dirty="0"/>
              <a:t>ošetřujícího lékaře o udělení souhlasu </a:t>
            </a:r>
            <a:r>
              <a:rPr lang="cs-CZ" b="1" dirty="0"/>
              <a:t>ke zpětnému uznání </a:t>
            </a:r>
            <a:r>
              <a:rPr lang="cs-CZ" dirty="0"/>
              <a:t>dočasné pracovní </a:t>
            </a:r>
            <a:r>
              <a:rPr lang="cs-CZ" dirty="0" smtClean="0"/>
              <a:t>neschopnosti (ZOLUSU)</a:t>
            </a:r>
          </a:p>
          <a:p>
            <a:r>
              <a:rPr lang="cs-CZ" dirty="0" smtClean="0"/>
              <a:t>o</a:t>
            </a:r>
            <a:r>
              <a:rPr lang="cs-CZ" dirty="0"/>
              <a:t> udělení souhlasu k povolení možnosti </a:t>
            </a:r>
            <a:r>
              <a:rPr lang="cs-CZ" b="1" dirty="0"/>
              <a:t>volit dobu vycházek</a:t>
            </a:r>
            <a:r>
              <a:rPr lang="cs-CZ" dirty="0"/>
              <a:t> podle aktuálního zdravotního stavu </a:t>
            </a:r>
            <a:r>
              <a:rPr lang="cs-CZ" dirty="0" smtClean="0"/>
              <a:t>pojištěnce (ZUSPVY)</a:t>
            </a:r>
          </a:p>
          <a:p>
            <a:r>
              <a:rPr lang="cs-CZ" dirty="0" smtClean="0"/>
              <a:t>o </a:t>
            </a:r>
            <a:r>
              <a:rPr lang="cs-CZ" dirty="0"/>
              <a:t>udělení souhlasu k povolení změny pobytu dočasně práce neschopného pojištěnce v době DPN z důvodu </a:t>
            </a:r>
            <a:r>
              <a:rPr lang="cs-CZ" b="1" dirty="0"/>
              <a:t>pobytu v </a:t>
            </a:r>
            <a:r>
              <a:rPr lang="cs-CZ" b="1" dirty="0" smtClean="0"/>
              <a:t>cizině </a:t>
            </a:r>
            <a:r>
              <a:rPr lang="cs-CZ" dirty="0" smtClean="0"/>
              <a:t>(ZPNPUS)</a:t>
            </a:r>
          </a:p>
          <a:p>
            <a:r>
              <a:rPr lang="cs-CZ" dirty="0" smtClean="0"/>
              <a:t>ošetřujícího </a:t>
            </a:r>
            <a:r>
              <a:rPr lang="cs-CZ" dirty="0"/>
              <a:t>lékaře o udělení </a:t>
            </a:r>
            <a:r>
              <a:rPr lang="cs-CZ" b="1" dirty="0"/>
              <a:t>souhlasu </a:t>
            </a:r>
            <a:r>
              <a:rPr lang="cs-CZ" dirty="0"/>
              <a:t>k uznání dočasné pracovní neschopnosti v období 7 dnů </a:t>
            </a:r>
            <a:r>
              <a:rPr lang="cs-CZ" b="1" dirty="0"/>
              <a:t>po ukončení </a:t>
            </a:r>
            <a:r>
              <a:rPr lang="cs-CZ" dirty="0"/>
              <a:t>předchozí dočasné pracovní </a:t>
            </a:r>
            <a:r>
              <a:rPr lang="cs-CZ" b="1" dirty="0"/>
              <a:t>neschopnosti orgánem nemocenského </a:t>
            </a:r>
            <a:r>
              <a:rPr lang="cs-CZ" b="1" dirty="0" smtClean="0"/>
              <a:t>pojištění </a:t>
            </a:r>
            <a:r>
              <a:rPr lang="cs-CZ" dirty="0" smtClean="0"/>
              <a:t>(ZOLUSOU)</a:t>
            </a:r>
            <a:endParaRPr lang="cs-CZ" dirty="0"/>
          </a:p>
        </p:txBody>
      </p:sp>
      <p:sp>
        <p:nvSpPr>
          <p:cNvPr id="5" name="Zástupný symbol pro zápatí 9"/>
          <p:cNvSpPr txBox="1">
            <a:spLocks/>
          </p:cNvSpPr>
          <p:nvPr/>
        </p:nvSpPr>
        <p:spPr>
          <a:xfrm>
            <a:off x="1475656" y="836713"/>
            <a:ext cx="7668344" cy="4320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cs-CZ" sz="18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1419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47664" y="908720"/>
            <a:ext cx="7139136" cy="360040"/>
          </a:xfrm>
        </p:spPr>
        <p:txBody>
          <a:bodyPr>
            <a:normAutofit fontScale="90000"/>
          </a:bodyPr>
          <a:lstStyle/>
          <a:p>
            <a:pPr lvl="0"/>
            <a:r>
              <a:rPr lang="cs-CZ" sz="5400" dirty="0"/>
              <a:t/>
            </a:r>
            <a:br>
              <a:rPr lang="cs-CZ" sz="5400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92500"/>
          </a:bodyPr>
          <a:lstStyle/>
          <a:p>
            <a:pPr marL="0" lvl="0" indent="0">
              <a:buNone/>
            </a:pPr>
            <a:r>
              <a:rPr lang="cs-CZ" b="1" dirty="0" smtClean="0"/>
              <a:t>Vyřizování žádostí LPS pro </a:t>
            </a:r>
            <a:r>
              <a:rPr lang="cs-CZ" b="1" dirty="0" err="1" smtClean="0"/>
              <a:t>eNeschopenku</a:t>
            </a:r>
            <a:endParaRPr lang="cs-CZ" sz="4000" b="1" dirty="0" smtClean="0"/>
          </a:p>
          <a:p>
            <a:r>
              <a:rPr lang="cs-CZ" dirty="0" smtClean="0"/>
              <a:t>Cíl: elektronizovat vyřizování 4 žádostí vztahujících se k </a:t>
            </a:r>
            <a:r>
              <a:rPr lang="cs-CZ" dirty="0" err="1" smtClean="0"/>
              <a:t>eNeschopence</a:t>
            </a:r>
            <a:r>
              <a:rPr lang="cs-CZ" dirty="0" smtClean="0"/>
              <a:t>, které vyřizuje lékařská posudková služba</a:t>
            </a:r>
          </a:p>
          <a:p>
            <a:r>
              <a:rPr lang="cs-CZ" dirty="0" smtClean="0"/>
              <a:t>Přínos pro lékaře - zjednodušení</a:t>
            </a:r>
          </a:p>
          <a:p>
            <a:r>
              <a:rPr lang="cs-CZ" dirty="0" smtClean="0"/>
              <a:t>Realizace posunuta na květen 2021 (původně se plánovalo do půl roku od spuštění </a:t>
            </a:r>
            <a:r>
              <a:rPr lang="cs-CZ" dirty="0" err="1" smtClean="0"/>
              <a:t>eNeschopenky</a:t>
            </a:r>
            <a:r>
              <a:rPr lang="cs-CZ" dirty="0" smtClean="0"/>
              <a:t>)</a:t>
            </a:r>
          </a:p>
          <a:p>
            <a:r>
              <a:rPr lang="cs-CZ" dirty="0" smtClean="0"/>
              <a:t>Na nové rozhraní je vhodné u LSW přejít do konce roku 2021</a:t>
            </a:r>
            <a:endParaRPr lang="cs-CZ" dirty="0"/>
          </a:p>
        </p:txBody>
      </p:sp>
      <p:sp>
        <p:nvSpPr>
          <p:cNvPr id="5" name="Zástupný symbol pro zápatí 9"/>
          <p:cNvSpPr txBox="1">
            <a:spLocks/>
          </p:cNvSpPr>
          <p:nvPr/>
        </p:nvSpPr>
        <p:spPr>
          <a:xfrm>
            <a:off x="1475656" y="836713"/>
            <a:ext cx="7668344" cy="4320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cs-CZ" sz="18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6141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47664" y="908720"/>
            <a:ext cx="7139136" cy="360040"/>
          </a:xfrm>
        </p:spPr>
        <p:txBody>
          <a:bodyPr>
            <a:normAutofit fontScale="90000"/>
          </a:bodyPr>
          <a:lstStyle/>
          <a:p>
            <a:pPr lvl="0"/>
            <a:r>
              <a:rPr lang="cs-CZ" sz="5400" dirty="0"/>
              <a:t/>
            </a:r>
            <a:br>
              <a:rPr lang="cs-CZ" sz="5400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cs-CZ" b="1" dirty="0" smtClean="0"/>
              <a:t>Vyřizování žádostí LPS pro </a:t>
            </a:r>
            <a:r>
              <a:rPr lang="cs-CZ" b="1" dirty="0" err="1" smtClean="0"/>
              <a:t>eNeschopenku</a:t>
            </a:r>
            <a:endParaRPr lang="cs-CZ" sz="4000" b="1" dirty="0" smtClean="0"/>
          </a:p>
          <a:p>
            <a:r>
              <a:rPr lang="cs-CZ" dirty="0" smtClean="0"/>
              <a:t>Od verze 1.12 bude možné získávat i odpovědi o stavu vyřízení žádostí na LPS</a:t>
            </a:r>
          </a:p>
          <a:p>
            <a:r>
              <a:rPr lang="cs-CZ" dirty="0" smtClean="0"/>
              <a:t>Po přechodnou dobu bude vyřizování žádostí v systému ČSSZ probíhat starým i novým způsobem</a:t>
            </a:r>
          </a:p>
          <a:p>
            <a:pPr lvl="1"/>
            <a:r>
              <a:rPr lang="cs-CZ" dirty="0" smtClean="0"/>
              <a:t>Při komunikaci dává LSW vědět, zda už používá  v.1.12, a v tom případě se pošle odpověď do SW, jinak se při vyřízení použije stávající postup</a:t>
            </a:r>
          </a:p>
        </p:txBody>
      </p:sp>
      <p:sp>
        <p:nvSpPr>
          <p:cNvPr id="5" name="Zástupný symbol pro zápatí 9"/>
          <p:cNvSpPr txBox="1">
            <a:spLocks/>
          </p:cNvSpPr>
          <p:nvPr/>
        </p:nvSpPr>
        <p:spPr>
          <a:xfrm>
            <a:off x="1475656" y="836713"/>
            <a:ext cx="7668344" cy="4320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cs-CZ" sz="18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7644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47664" y="908720"/>
            <a:ext cx="7139136" cy="360040"/>
          </a:xfrm>
        </p:spPr>
        <p:txBody>
          <a:bodyPr>
            <a:normAutofit fontScale="90000"/>
          </a:bodyPr>
          <a:lstStyle/>
          <a:p>
            <a:pPr lvl="0"/>
            <a:r>
              <a:rPr lang="cs-CZ" sz="5400" dirty="0"/>
              <a:t/>
            </a:r>
            <a:br>
              <a:rPr lang="cs-CZ" sz="5400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 smtClean="0"/>
              <a:t>Harmonogram</a:t>
            </a:r>
            <a:endParaRPr lang="cs-CZ" b="1" dirty="0" smtClean="0">
              <a:solidFill>
                <a:srgbClr val="FF0000"/>
              </a:solidFill>
            </a:endParaRPr>
          </a:p>
          <a:p>
            <a:r>
              <a:rPr lang="cs-CZ" sz="3200" dirty="0" smtClean="0"/>
              <a:t>16.2.2021 – zveřejněno rozhraní pro lékařské SW v 1.12</a:t>
            </a:r>
          </a:p>
          <a:p>
            <a:r>
              <a:rPr lang="cs-CZ" dirty="0" smtClean="0"/>
              <a:t>Od 8.4.2021 – testování externích subjektů v TP</a:t>
            </a:r>
          </a:p>
          <a:p>
            <a:r>
              <a:rPr lang="cs-CZ" dirty="0" smtClean="0"/>
              <a:t>20. - 31.5.2021 – spuštění nového rozhraní v PP</a:t>
            </a:r>
          </a:p>
          <a:p>
            <a:r>
              <a:rPr lang="cs-CZ" sz="3200" dirty="0" smtClean="0"/>
              <a:t>Do 31.12.2021 – doporučen přechod na verzi 1.12 ve všech lékařských SW</a:t>
            </a:r>
          </a:p>
          <a:p>
            <a:endParaRPr lang="cs-CZ" sz="3200" dirty="0"/>
          </a:p>
          <a:p>
            <a:pPr lvl="1"/>
            <a:endParaRPr lang="cs-CZ" sz="3600" dirty="0"/>
          </a:p>
        </p:txBody>
      </p:sp>
      <p:sp>
        <p:nvSpPr>
          <p:cNvPr id="5" name="Zástupný symbol pro zápatí 9"/>
          <p:cNvSpPr txBox="1">
            <a:spLocks/>
          </p:cNvSpPr>
          <p:nvPr/>
        </p:nvSpPr>
        <p:spPr>
          <a:xfrm>
            <a:off x="1475656" y="836713"/>
            <a:ext cx="7668344" cy="4320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cs-CZ" sz="18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8057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47664" y="908720"/>
            <a:ext cx="7139136" cy="360040"/>
          </a:xfrm>
        </p:spPr>
        <p:txBody>
          <a:bodyPr>
            <a:normAutofit fontScale="90000"/>
          </a:bodyPr>
          <a:lstStyle/>
          <a:p>
            <a:pPr lvl="0"/>
            <a:r>
              <a:rPr lang="cs-CZ" sz="5400" dirty="0"/>
              <a:t/>
            </a:r>
            <a:br>
              <a:rPr lang="cs-CZ" sz="5400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cs-CZ" b="1" dirty="0" smtClean="0"/>
              <a:t>Na co dát při implementaci pozor</a:t>
            </a:r>
            <a:endParaRPr lang="cs-CZ" sz="4000" b="1" dirty="0" smtClean="0"/>
          </a:p>
          <a:p>
            <a:r>
              <a:rPr lang="cs-CZ" dirty="0" smtClean="0"/>
              <a:t>Lhůta pro vyřízení žádosti je </a:t>
            </a:r>
            <a:r>
              <a:rPr lang="cs-CZ" b="1" dirty="0" smtClean="0"/>
              <a:t>5 pracovních dní </a:t>
            </a:r>
            <a:r>
              <a:rPr lang="cs-CZ" dirty="0" smtClean="0"/>
              <a:t>(ne kalendářních),</a:t>
            </a:r>
          </a:p>
          <a:p>
            <a:r>
              <a:rPr lang="cs-CZ" dirty="0" smtClean="0"/>
              <a:t>Při přenosu přes rozhraní IKR může dojít ke zpoždění 1 dne, tzn. do SW se dostane až </a:t>
            </a:r>
            <a:r>
              <a:rPr lang="cs-CZ" b="1" dirty="0" smtClean="0"/>
              <a:t>6 pracovní den</a:t>
            </a:r>
          </a:p>
          <a:p>
            <a:r>
              <a:rPr lang="cs-CZ" dirty="0" smtClean="0"/>
              <a:t>LSW nesmí nastavovat kladné vyřízení  uplynutím lhůty, ale je třeba tuto informaci vždy převzít přes rozhraní ze systému ČSSZ</a:t>
            </a:r>
          </a:p>
          <a:p>
            <a:endParaRPr lang="cs-CZ" dirty="0" smtClean="0"/>
          </a:p>
        </p:txBody>
      </p:sp>
      <p:sp>
        <p:nvSpPr>
          <p:cNvPr id="5" name="Zástupný symbol pro zápatí 9"/>
          <p:cNvSpPr txBox="1">
            <a:spLocks/>
          </p:cNvSpPr>
          <p:nvPr/>
        </p:nvSpPr>
        <p:spPr>
          <a:xfrm>
            <a:off x="1475656" y="836713"/>
            <a:ext cx="7668344" cy="4320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cs-CZ" sz="18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685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2996952"/>
            <a:ext cx="4572000" cy="344709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3600" dirty="0">
                <a:solidFill>
                  <a:srgbClr val="5AB18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Děkuji za pozornost.</a:t>
            </a:r>
          </a:p>
          <a:p>
            <a:endParaRPr lang="cs-CZ" sz="3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cs-CZ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cs-CZ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Petra Langová</a:t>
            </a:r>
            <a:endParaRPr lang="cs-CZ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vedoucí oddělení koncepcí, SI a koordinace</a:t>
            </a:r>
          </a:p>
          <a:p>
            <a:endParaRPr lang="cs-CZ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 dotazy vývojářů:</a:t>
            </a:r>
          </a:p>
          <a:p>
            <a:r>
              <a:rPr 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3"/>
              </a:rPr>
              <a:t>podpora.eneschopenka@cssz.cz</a:t>
            </a:r>
            <a:endParaRPr lang="cs-CZ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cs-CZ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2388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3847</TotalTime>
  <Words>415</Words>
  <Application>Microsoft Office PowerPoint</Application>
  <PresentationFormat>Předvádění na obrazovce (4:3)</PresentationFormat>
  <Paragraphs>56</Paragraphs>
  <Slides>9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Tahoma</vt:lpstr>
      <vt:lpstr>Motiv systému Office</vt:lpstr>
      <vt:lpstr>eNeschopenka - workshop pro vývojáře lékařských SW</vt:lpstr>
      <vt:lpstr>Prezentace aplikace PowerPoint</vt:lpstr>
      <vt:lpstr> </vt:lpstr>
      <vt:lpstr> </vt:lpstr>
      <vt:lpstr> </vt:lpstr>
      <vt:lpstr> </vt:lpstr>
      <vt:lpstr> </vt:lpstr>
      <vt:lpstr> </vt:lpstr>
      <vt:lpstr>Prezentace aplikace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Hrušoun</dc:creator>
  <cp:lastModifiedBy>Langová Petra (ČSSZ 51)</cp:lastModifiedBy>
  <cp:revision>205</cp:revision>
  <cp:lastPrinted>2019-03-25T12:58:24Z</cp:lastPrinted>
  <dcterms:created xsi:type="dcterms:W3CDTF">2015-10-01T06:47:52Z</dcterms:created>
  <dcterms:modified xsi:type="dcterms:W3CDTF">2021-03-04T10:02:38Z</dcterms:modified>
</cp:coreProperties>
</file>