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300" r:id="rId4"/>
    <p:sldId id="301" r:id="rId5"/>
    <p:sldId id="284" r:id="rId6"/>
    <p:sldId id="285" r:id="rId7"/>
    <p:sldId id="282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3" r:id="rId19"/>
    <p:sldId id="297" r:id="rId20"/>
    <p:sldId id="298" r:id="rId21"/>
    <p:sldId id="299" r:id="rId22"/>
    <p:sldId id="264" r:id="rId23"/>
    <p:sldId id="259" r:id="rId24"/>
    <p:sldId id="25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1D"/>
    <a:srgbClr val="276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9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23D2B-2B5C-4433-B2C4-355EBBC6211A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2CE3C53-D6B0-43DE-B461-F8B387182442}">
      <dgm:prSet/>
      <dgm:spPr>
        <a:gradFill flip="none" rotWithShape="1">
          <a:gsLst>
            <a:gs pos="0">
              <a:srgbClr val="276C32"/>
            </a:gs>
            <a:gs pos="100000">
              <a:srgbClr val="276C32">
                <a:alpha val="52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cs-CZ" dirty="0"/>
            <a:t>Peněžitá pomoc v mateřství</a:t>
          </a:r>
          <a:endParaRPr lang="en-US" dirty="0"/>
        </a:p>
      </dgm:t>
    </dgm:pt>
    <dgm:pt modelId="{CBEE34FD-8631-4D6C-8CFE-B1FF9BCB3D08}" type="parTrans" cxnId="{3E2E73F8-C74B-40C3-8DBA-CC14796151DE}">
      <dgm:prSet/>
      <dgm:spPr/>
      <dgm:t>
        <a:bodyPr/>
        <a:lstStyle/>
        <a:p>
          <a:endParaRPr lang="en-US"/>
        </a:p>
      </dgm:t>
    </dgm:pt>
    <dgm:pt modelId="{4D224BF8-79C7-4211-AFBB-3AE4CD0E18FA}" type="sibTrans" cxnId="{3E2E73F8-C74B-40C3-8DBA-CC14796151DE}">
      <dgm:prSet/>
      <dgm:spPr/>
      <dgm:t>
        <a:bodyPr/>
        <a:lstStyle/>
        <a:p>
          <a:endParaRPr lang="en-US"/>
        </a:p>
      </dgm:t>
    </dgm:pt>
    <dgm:pt modelId="{B1265EE3-7BEE-4C7F-B856-0CAC750472E5}">
      <dgm:prSet/>
      <dgm:spPr/>
      <dgm:t>
        <a:bodyPr/>
        <a:lstStyle/>
        <a:p>
          <a:r>
            <a:rPr lang="cs-CZ"/>
            <a:t>Potvrzení o datu porodu – </a:t>
          </a:r>
          <a:r>
            <a:rPr lang="cs-CZ" b="1"/>
            <a:t>PodaniPdp</a:t>
          </a:r>
          <a:r>
            <a:rPr lang="cs-CZ"/>
            <a:t> </a:t>
          </a:r>
          <a:endParaRPr lang="en-US"/>
        </a:p>
      </dgm:t>
    </dgm:pt>
    <dgm:pt modelId="{EA64A6BE-70B5-4F1C-9249-D4E4DEAE7D35}" type="parTrans" cxnId="{7B1CCA0C-3626-46EC-BD53-8959FF391214}">
      <dgm:prSet/>
      <dgm:spPr/>
      <dgm:t>
        <a:bodyPr/>
        <a:lstStyle/>
        <a:p>
          <a:endParaRPr lang="en-US"/>
        </a:p>
      </dgm:t>
    </dgm:pt>
    <dgm:pt modelId="{4BD1E319-42FF-4CB3-BEDE-DEE8E77DDE46}" type="sibTrans" cxnId="{7B1CCA0C-3626-46EC-BD53-8959FF391214}">
      <dgm:prSet/>
      <dgm:spPr/>
      <dgm:t>
        <a:bodyPr/>
        <a:lstStyle/>
        <a:p>
          <a:endParaRPr lang="en-US"/>
        </a:p>
      </dgm:t>
    </dgm:pt>
    <dgm:pt modelId="{25890FC1-68D6-406D-962F-9DB0EDAFAFEA}">
      <dgm:prSet custT="1"/>
      <dgm:spPr>
        <a:gradFill flip="none" rotWithShape="1">
          <a:gsLst>
            <a:gs pos="0">
              <a:srgbClr val="276C32"/>
            </a:gs>
            <a:gs pos="100000">
              <a:srgbClr val="276C32">
                <a:alpha val="52000"/>
              </a:srgbClr>
            </a:gs>
          </a:gsLst>
          <a:lin ang="189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Otcovská</a:t>
          </a:r>
          <a:endParaRPr lang="en-US" sz="17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F64D651-7F7B-4332-A1BD-1507BFB74E58}" type="parTrans" cxnId="{EE688EBE-6D38-4205-BE95-8241C897E3B5}">
      <dgm:prSet/>
      <dgm:spPr/>
      <dgm:t>
        <a:bodyPr/>
        <a:lstStyle/>
        <a:p>
          <a:endParaRPr lang="en-US"/>
        </a:p>
      </dgm:t>
    </dgm:pt>
    <dgm:pt modelId="{8F4C3E20-9E52-4D19-8A8A-844EF0F18203}" type="sibTrans" cxnId="{EE688EBE-6D38-4205-BE95-8241C897E3B5}">
      <dgm:prSet/>
      <dgm:spPr/>
      <dgm:t>
        <a:bodyPr/>
        <a:lstStyle/>
        <a:p>
          <a:endParaRPr lang="en-US"/>
        </a:p>
      </dgm:t>
    </dgm:pt>
    <dgm:pt modelId="{5E931529-FD3B-4B54-8E6D-29099655FCFF}">
      <dgm:prSet/>
      <dgm:spPr/>
      <dgm:t>
        <a:bodyPr/>
        <a:lstStyle/>
        <a:p>
          <a:r>
            <a:rPr lang="cs-CZ"/>
            <a:t>Potvrzení o hospitalizaci dítěte ze zdravotních důvodů – </a:t>
          </a:r>
          <a:r>
            <a:rPr lang="cs-CZ" b="1"/>
            <a:t>PodaniPhdzd</a:t>
          </a:r>
          <a:r>
            <a:rPr lang="cs-CZ"/>
            <a:t> </a:t>
          </a:r>
          <a:endParaRPr lang="en-US"/>
        </a:p>
      </dgm:t>
    </dgm:pt>
    <dgm:pt modelId="{9D55993E-EF70-4221-83F5-012B184D7081}" type="parTrans" cxnId="{4450799A-E763-44E1-AB62-6533083AB1E2}">
      <dgm:prSet/>
      <dgm:spPr/>
      <dgm:t>
        <a:bodyPr/>
        <a:lstStyle/>
        <a:p>
          <a:endParaRPr lang="en-US"/>
        </a:p>
      </dgm:t>
    </dgm:pt>
    <dgm:pt modelId="{25ACA298-91E9-4201-99B7-EE7540DA45F7}" type="sibTrans" cxnId="{4450799A-E763-44E1-AB62-6533083AB1E2}">
      <dgm:prSet/>
      <dgm:spPr/>
      <dgm:t>
        <a:bodyPr/>
        <a:lstStyle/>
        <a:p>
          <a:endParaRPr lang="en-US"/>
        </a:p>
      </dgm:t>
    </dgm:pt>
    <dgm:pt modelId="{976FD307-4F7B-4327-918B-5516C852FAA7}">
      <dgm:prSet custT="1"/>
      <dgm:spPr>
        <a:gradFill flip="none" rotWithShape="1">
          <a:gsLst>
            <a:gs pos="0">
              <a:srgbClr val="276C32"/>
            </a:gs>
            <a:gs pos="100000">
              <a:srgbClr val="276C32">
                <a:alpha val="52000"/>
              </a:srgbClr>
            </a:gs>
          </a:gsLst>
          <a:lin ang="189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Ošetřovné</a:t>
          </a:r>
          <a:endParaRPr lang="en-US" sz="17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929C847-D2BB-4FED-8FE4-68F479B88EDA}" type="parTrans" cxnId="{81EAAA2A-F60D-4E21-ACEC-6A5066781856}">
      <dgm:prSet/>
      <dgm:spPr/>
      <dgm:t>
        <a:bodyPr/>
        <a:lstStyle/>
        <a:p>
          <a:endParaRPr lang="en-US"/>
        </a:p>
      </dgm:t>
    </dgm:pt>
    <dgm:pt modelId="{4B81C699-F58D-412E-A260-ED703BC959C4}" type="sibTrans" cxnId="{81EAAA2A-F60D-4E21-ACEC-6A5066781856}">
      <dgm:prSet/>
      <dgm:spPr/>
      <dgm:t>
        <a:bodyPr/>
        <a:lstStyle/>
        <a:p>
          <a:endParaRPr lang="en-US"/>
        </a:p>
      </dgm:t>
    </dgm:pt>
    <dgm:pt modelId="{6E030402-1EFF-4144-BD36-32AB7CAB6864}">
      <dgm:prSet/>
      <dgm:spPr/>
      <dgm:t>
        <a:bodyPr/>
        <a:lstStyle/>
        <a:p>
          <a:r>
            <a:rPr lang="cs-CZ" dirty="0"/>
            <a:t>Rozhodnutí o potřebě ošetřování/péče – vznik - </a:t>
          </a:r>
          <a:r>
            <a:rPr lang="cs-CZ" b="1" dirty="0"/>
            <a:t>PodaniRpop1</a:t>
          </a:r>
          <a:r>
            <a:rPr lang="cs-CZ" dirty="0"/>
            <a:t> </a:t>
          </a:r>
          <a:endParaRPr lang="en-US" dirty="0"/>
        </a:p>
      </dgm:t>
    </dgm:pt>
    <dgm:pt modelId="{20A66D58-6E44-46D2-A130-B63C749405B8}" type="parTrans" cxnId="{63780224-C469-4E02-A847-E723AB40C1D3}">
      <dgm:prSet/>
      <dgm:spPr/>
      <dgm:t>
        <a:bodyPr/>
        <a:lstStyle/>
        <a:p>
          <a:endParaRPr lang="en-US"/>
        </a:p>
      </dgm:t>
    </dgm:pt>
    <dgm:pt modelId="{88BD620C-D973-4B43-9A39-9A7AA5F20F86}" type="sibTrans" cxnId="{63780224-C469-4E02-A847-E723AB40C1D3}">
      <dgm:prSet/>
      <dgm:spPr/>
      <dgm:t>
        <a:bodyPr/>
        <a:lstStyle/>
        <a:p>
          <a:endParaRPr lang="en-US"/>
        </a:p>
      </dgm:t>
    </dgm:pt>
    <dgm:pt modelId="{9FBD629E-14F6-4CEC-9710-90CA4FB84436}">
      <dgm:prSet/>
      <dgm:spPr/>
      <dgm:t>
        <a:bodyPr/>
        <a:lstStyle/>
        <a:p>
          <a:r>
            <a:rPr lang="cs-CZ"/>
            <a:t>Rozhodnutí o potřebě ošetřování/péče – ukončení – </a:t>
          </a:r>
          <a:r>
            <a:rPr lang="cs-CZ" b="1"/>
            <a:t>PodaniRpop2</a:t>
          </a:r>
          <a:endParaRPr lang="en-US"/>
        </a:p>
      </dgm:t>
    </dgm:pt>
    <dgm:pt modelId="{713DBDB7-6AC2-407B-AB20-89F280657649}" type="parTrans" cxnId="{CF507098-21D6-4DFF-BFBC-7EEFF14F3DB1}">
      <dgm:prSet/>
      <dgm:spPr/>
      <dgm:t>
        <a:bodyPr/>
        <a:lstStyle/>
        <a:p>
          <a:endParaRPr lang="en-US"/>
        </a:p>
      </dgm:t>
    </dgm:pt>
    <dgm:pt modelId="{4F16E350-9EE0-44EC-BFD0-32669004BBD7}" type="sibTrans" cxnId="{CF507098-21D6-4DFF-BFBC-7EEFF14F3DB1}">
      <dgm:prSet/>
      <dgm:spPr/>
      <dgm:t>
        <a:bodyPr/>
        <a:lstStyle/>
        <a:p>
          <a:endParaRPr lang="en-US"/>
        </a:p>
      </dgm:t>
    </dgm:pt>
    <dgm:pt modelId="{DF087973-3011-4714-92FB-AE8AC71A8E81}">
      <dgm:prSet/>
      <dgm:spPr/>
      <dgm:t>
        <a:bodyPr/>
        <a:lstStyle/>
        <a:p>
          <a:r>
            <a:rPr lang="cs-CZ"/>
            <a:t>Potvrzení o trvání – </a:t>
          </a:r>
          <a:r>
            <a:rPr lang="cs-CZ" b="1"/>
            <a:t>PodaniPtNp</a:t>
          </a:r>
          <a:r>
            <a:rPr lang="cs-CZ"/>
            <a:t> </a:t>
          </a:r>
          <a:endParaRPr lang="en-US"/>
        </a:p>
      </dgm:t>
    </dgm:pt>
    <dgm:pt modelId="{FFEE659E-46AF-459B-9944-F4CFE354FD0B}" type="parTrans" cxnId="{C4D33EB7-0D25-49B1-9D56-AE6134F663BA}">
      <dgm:prSet/>
      <dgm:spPr/>
      <dgm:t>
        <a:bodyPr/>
        <a:lstStyle/>
        <a:p>
          <a:endParaRPr lang="en-US"/>
        </a:p>
      </dgm:t>
    </dgm:pt>
    <dgm:pt modelId="{D796482C-6075-4923-9B5C-0D368B636E78}" type="sibTrans" cxnId="{C4D33EB7-0D25-49B1-9D56-AE6134F663BA}">
      <dgm:prSet/>
      <dgm:spPr/>
      <dgm:t>
        <a:bodyPr/>
        <a:lstStyle/>
        <a:p>
          <a:endParaRPr lang="en-US"/>
        </a:p>
      </dgm:t>
    </dgm:pt>
    <dgm:pt modelId="{6064E307-CE29-493B-A544-CCB4FDB39D07}">
      <dgm:prSet/>
      <dgm:spPr/>
      <dgm:t>
        <a:bodyPr/>
        <a:lstStyle/>
        <a:p>
          <a:r>
            <a:rPr lang="cs-CZ"/>
            <a:t>Hlášení ošetřujícího lékaře – </a:t>
          </a:r>
          <a:r>
            <a:rPr lang="cs-CZ" b="1"/>
            <a:t>PodaniHolNp</a:t>
          </a:r>
          <a:r>
            <a:rPr lang="cs-CZ"/>
            <a:t> </a:t>
          </a:r>
          <a:endParaRPr lang="en-US"/>
        </a:p>
      </dgm:t>
    </dgm:pt>
    <dgm:pt modelId="{7180B3EC-1BDE-453B-AD69-32A9DE2E83CF}" type="parTrans" cxnId="{D13AB290-EB16-475E-8309-680B0386899D}">
      <dgm:prSet/>
      <dgm:spPr/>
      <dgm:t>
        <a:bodyPr/>
        <a:lstStyle/>
        <a:p>
          <a:endParaRPr lang="en-US"/>
        </a:p>
      </dgm:t>
    </dgm:pt>
    <dgm:pt modelId="{B2823625-8C97-419E-BA4F-B84857469EF1}" type="sibTrans" cxnId="{D13AB290-EB16-475E-8309-680B0386899D}">
      <dgm:prSet/>
      <dgm:spPr/>
      <dgm:t>
        <a:bodyPr/>
        <a:lstStyle/>
        <a:p>
          <a:endParaRPr lang="en-US"/>
        </a:p>
      </dgm:t>
    </dgm:pt>
    <dgm:pt modelId="{CC0D2AD8-37B6-4A10-853F-AE58654A475A}">
      <dgm:prSet/>
      <dgm:spPr/>
      <dgm:t>
        <a:bodyPr/>
        <a:lstStyle/>
        <a:p>
          <a:r>
            <a:rPr lang="cs-CZ" dirty="0"/>
            <a:t>Rozhodnutí o potřebě ošetřování/péče – „papírem“ - </a:t>
          </a:r>
          <a:r>
            <a:rPr lang="cs-CZ" b="1" dirty="0" err="1"/>
            <a:t>PripadRpop</a:t>
          </a:r>
          <a:endParaRPr lang="en-US" dirty="0"/>
        </a:p>
      </dgm:t>
    </dgm:pt>
    <dgm:pt modelId="{6F1BF06F-5CC5-4191-81B7-D88ECCBDF366}" type="parTrans" cxnId="{15DD96AF-9FC2-41FB-873C-0A2258C3462D}">
      <dgm:prSet/>
      <dgm:spPr/>
      <dgm:t>
        <a:bodyPr/>
        <a:lstStyle/>
        <a:p>
          <a:endParaRPr lang="en-US"/>
        </a:p>
      </dgm:t>
    </dgm:pt>
    <dgm:pt modelId="{79EBE2CA-6D89-4079-B700-AF15FEC0D2D7}" type="sibTrans" cxnId="{15DD96AF-9FC2-41FB-873C-0A2258C3462D}">
      <dgm:prSet/>
      <dgm:spPr/>
      <dgm:t>
        <a:bodyPr/>
        <a:lstStyle/>
        <a:p>
          <a:endParaRPr lang="en-US"/>
        </a:p>
      </dgm:t>
    </dgm:pt>
    <dgm:pt modelId="{696C671F-8CE6-4A3F-A656-F4003C5877C9}">
      <dgm:prSet custT="1"/>
      <dgm:spPr>
        <a:gradFill flip="none" rotWithShape="1">
          <a:gsLst>
            <a:gs pos="0">
              <a:srgbClr val="276C32"/>
            </a:gs>
            <a:gs pos="100000">
              <a:srgbClr val="276C32">
                <a:alpha val="52000"/>
              </a:srgbClr>
            </a:gs>
          </a:gsLst>
          <a:lin ang="189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Dlouhodobé ošetřovné</a:t>
          </a:r>
          <a:endParaRPr lang="en-US" sz="17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30EA3BD-A3BE-4E39-A145-41DE698512D7}" type="parTrans" cxnId="{E500B40C-747A-45B1-B0FB-101E20A26D05}">
      <dgm:prSet/>
      <dgm:spPr/>
      <dgm:t>
        <a:bodyPr/>
        <a:lstStyle/>
        <a:p>
          <a:endParaRPr lang="en-US"/>
        </a:p>
      </dgm:t>
    </dgm:pt>
    <dgm:pt modelId="{3B6A9A88-BBBC-4F94-A22D-07BC7C7F3BDE}" type="sibTrans" cxnId="{E500B40C-747A-45B1-B0FB-101E20A26D05}">
      <dgm:prSet/>
      <dgm:spPr/>
      <dgm:t>
        <a:bodyPr/>
        <a:lstStyle/>
        <a:p>
          <a:endParaRPr lang="en-US"/>
        </a:p>
      </dgm:t>
    </dgm:pt>
    <dgm:pt modelId="{A0F327FF-2342-4ADF-B74D-682A4A441C64}">
      <dgm:prSet/>
      <dgm:spPr/>
      <dgm:t>
        <a:bodyPr/>
        <a:lstStyle/>
        <a:p>
          <a:r>
            <a:rPr lang="cs-CZ" dirty="0"/>
            <a:t>Rozhodnutí o potřebě dlouhodobé péče – vznik – </a:t>
          </a:r>
          <a:r>
            <a:rPr lang="cs-CZ" b="1" dirty="0"/>
            <a:t>PodaniRpdp1</a:t>
          </a:r>
          <a:endParaRPr lang="en-US" dirty="0"/>
        </a:p>
      </dgm:t>
    </dgm:pt>
    <dgm:pt modelId="{E77DC285-4373-40CE-958D-75B196661695}" type="parTrans" cxnId="{10B8F293-BCC6-4459-B775-4605AA2EBFCF}">
      <dgm:prSet/>
      <dgm:spPr/>
      <dgm:t>
        <a:bodyPr/>
        <a:lstStyle/>
        <a:p>
          <a:endParaRPr lang="en-US"/>
        </a:p>
      </dgm:t>
    </dgm:pt>
    <dgm:pt modelId="{BF392F44-CB5B-46AB-9C74-3F270B06F314}" type="sibTrans" cxnId="{10B8F293-BCC6-4459-B775-4605AA2EBFCF}">
      <dgm:prSet/>
      <dgm:spPr/>
      <dgm:t>
        <a:bodyPr/>
        <a:lstStyle/>
        <a:p>
          <a:endParaRPr lang="en-US"/>
        </a:p>
      </dgm:t>
    </dgm:pt>
    <dgm:pt modelId="{606F2671-B97A-4C5A-A8B4-9171131B3740}">
      <dgm:prSet/>
      <dgm:spPr/>
      <dgm:t>
        <a:bodyPr/>
        <a:lstStyle/>
        <a:p>
          <a:r>
            <a:rPr lang="cs-CZ"/>
            <a:t>Rozhodnutí o potřebě dlouhodobé péče – ukončení – </a:t>
          </a:r>
          <a:r>
            <a:rPr lang="cs-CZ" b="1"/>
            <a:t>PodaniRpdp2</a:t>
          </a:r>
          <a:r>
            <a:rPr lang="cs-CZ"/>
            <a:t> </a:t>
          </a:r>
          <a:endParaRPr lang="en-US"/>
        </a:p>
      </dgm:t>
    </dgm:pt>
    <dgm:pt modelId="{9B38FA68-485B-408C-949F-DE2D04DABA53}" type="parTrans" cxnId="{2E782364-9AF7-4A3D-BFD4-6B0609B53595}">
      <dgm:prSet/>
      <dgm:spPr/>
      <dgm:t>
        <a:bodyPr/>
        <a:lstStyle/>
        <a:p>
          <a:endParaRPr lang="en-US"/>
        </a:p>
      </dgm:t>
    </dgm:pt>
    <dgm:pt modelId="{BBA2AB75-AE78-496A-BC2E-2DD7EDAB0D68}" type="sibTrans" cxnId="{2E782364-9AF7-4A3D-BFD4-6B0609B53595}">
      <dgm:prSet/>
      <dgm:spPr/>
      <dgm:t>
        <a:bodyPr/>
        <a:lstStyle/>
        <a:p>
          <a:endParaRPr lang="en-US"/>
        </a:p>
      </dgm:t>
    </dgm:pt>
    <dgm:pt modelId="{94A73F34-69A8-4898-A369-07783F5513A3}">
      <dgm:prSet/>
      <dgm:spPr/>
      <dgm:t>
        <a:bodyPr/>
        <a:lstStyle/>
        <a:p>
          <a:r>
            <a:rPr lang="cs-CZ" dirty="0"/>
            <a:t>Potvrzení o trvání – </a:t>
          </a:r>
          <a:r>
            <a:rPr lang="cs-CZ" b="1" dirty="0" err="1"/>
            <a:t>PodaniPtNp</a:t>
          </a:r>
          <a:r>
            <a:rPr lang="cs-CZ" dirty="0"/>
            <a:t> </a:t>
          </a:r>
          <a:endParaRPr lang="en-US" dirty="0"/>
        </a:p>
      </dgm:t>
    </dgm:pt>
    <dgm:pt modelId="{6C0F7EF5-E37E-4D44-8F4A-373491D0B0C1}" type="parTrans" cxnId="{387FAAF0-9583-4E7F-8ABC-CFBEE9F77489}">
      <dgm:prSet/>
      <dgm:spPr/>
      <dgm:t>
        <a:bodyPr/>
        <a:lstStyle/>
        <a:p>
          <a:endParaRPr lang="en-US"/>
        </a:p>
      </dgm:t>
    </dgm:pt>
    <dgm:pt modelId="{1BA5713E-3CDE-4EE3-9F08-5BEC8D4A68A9}" type="sibTrans" cxnId="{387FAAF0-9583-4E7F-8ABC-CFBEE9F77489}">
      <dgm:prSet/>
      <dgm:spPr/>
      <dgm:t>
        <a:bodyPr/>
        <a:lstStyle/>
        <a:p>
          <a:endParaRPr lang="en-US"/>
        </a:p>
      </dgm:t>
    </dgm:pt>
    <dgm:pt modelId="{DF9223C6-EDE3-492F-B5AA-9EF7AFC33023}">
      <dgm:prSet/>
      <dgm:spPr/>
      <dgm:t>
        <a:bodyPr/>
        <a:lstStyle/>
        <a:p>
          <a:r>
            <a:rPr lang="cs-CZ"/>
            <a:t>Hlášení ošetřujícího lékaře – </a:t>
          </a:r>
          <a:r>
            <a:rPr lang="cs-CZ" b="1"/>
            <a:t>PodaniHolNp</a:t>
          </a:r>
          <a:r>
            <a:rPr lang="cs-CZ"/>
            <a:t> </a:t>
          </a:r>
          <a:endParaRPr lang="en-US"/>
        </a:p>
      </dgm:t>
    </dgm:pt>
    <dgm:pt modelId="{D0B82C05-AF6C-4884-A347-A3B5C8B26D90}" type="parTrans" cxnId="{2DEECFF2-989D-4421-99C2-0007C21E4DAF}">
      <dgm:prSet/>
      <dgm:spPr/>
      <dgm:t>
        <a:bodyPr/>
        <a:lstStyle/>
        <a:p>
          <a:endParaRPr lang="en-US"/>
        </a:p>
      </dgm:t>
    </dgm:pt>
    <dgm:pt modelId="{E06FDD34-BF94-4D8A-B4AD-AED55522A765}" type="sibTrans" cxnId="{2DEECFF2-989D-4421-99C2-0007C21E4DAF}">
      <dgm:prSet/>
      <dgm:spPr/>
      <dgm:t>
        <a:bodyPr/>
        <a:lstStyle/>
        <a:p>
          <a:endParaRPr lang="en-US"/>
        </a:p>
      </dgm:t>
    </dgm:pt>
    <dgm:pt modelId="{7F5B839D-5AAE-47C5-AF2D-A3F4589BF60E}">
      <dgm:prSet/>
      <dgm:spPr/>
      <dgm:t>
        <a:bodyPr/>
        <a:lstStyle/>
        <a:p>
          <a:r>
            <a:rPr lang="cs-CZ" dirty="0"/>
            <a:t>Rozhodnutí o potřebě dlouhodobé péče – „papírem“- </a:t>
          </a:r>
          <a:r>
            <a:rPr lang="cs-CZ" b="1" dirty="0" err="1"/>
            <a:t>PripadRpdp</a:t>
          </a:r>
          <a:endParaRPr lang="en-US" dirty="0"/>
        </a:p>
      </dgm:t>
    </dgm:pt>
    <dgm:pt modelId="{B29533B4-8582-4512-952C-B20DB509044E}" type="parTrans" cxnId="{5F45C252-7363-4F48-8A7A-EC069A56FEBB}">
      <dgm:prSet/>
      <dgm:spPr/>
      <dgm:t>
        <a:bodyPr/>
        <a:lstStyle/>
        <a:p>
          <a:endParaRPr lang="en-US"/>
        </a:p>
      </dgm:t>
    </dgm:pt>
    <dgm:pt modelId="{98449A52-0715-45DC-9D3F-894657F4EA2A}" type="sibTrans" cxnId="{5F45C252-7363-4F48-8A7A-EC069A56FEBB}">
      <dgm:prSet/>
      <dgm:spPr/>
      <dgm:t>
        <a:bodyPr/>
        <a:lstStyle/>
        <a:p>
          <a:endParaRPr lang="en-US"/>
        </a:p>
      </dgm:t>
    </dgm:pt>
    <dgm:pt modelId="{D357BEC1-3C42-49C3-8E1D-BA7AFA50ECF7}" type="pres">
      <dgm:prSet presAssocID="{9BA23D2B-2B5C-4433-B2C4-355EBBC6211A}" presName="linear" presStyleCnt="0">
        <dgm:presLayoutVars>
          <dgm:animLvl val="lvl"/>
          <dgm:resizeHandles val="exact"/>
        </dgm:presLayoutVars>
      </dgm:prSet>
      <dgm:spPr/>
    </dgm:pt>
    <dgm:pt modelId="{9B882287-4147-406C-B64D-0D7A02A0F57B}" type="pres">
      <dgm:prSet presAssocID="{12CE3C53-D6B0-43DE-B461-F8B3871824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C0BC61-D873-4073-992C-86B249204F0A}" type="pres">
      <dgm:prSet presAssocID="{12CE3C53-D6B0-43DE-B461-F8B387182442}" presName="childText" presStyleLbl="revTx" presStyleIdx="0" presStyleCnt="4">
        <dgm:presLayoutVars>
          <dgm:bulletEnabled val="1"/>
        </dgm:presLayoutVars>
      </dgm:prSet>
      <dgm:spPr/>
    </dgm:pt>
    <dgm:pt modelId="{9036B0EE-B3FC-4029-9741-D64561459A82}" type="pres">
      <dgm:prSet presAssocID="{25890FC1-68D6-406D-962F-9DB0EDAFAFEA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0" y="731537"/>
          <a:ext cx="10515600" cy="407745"/>
        </a:xfrm>
        <a:prstGeom prst="roundRect">
          <a:avLst/>
        </a:prstGeom>
      </dgm:spPr>
    </dgm:pt>
    <dgm:pt modelId="{185F6876-2ECB-4B96-9BD9-E55D2A79D9BA}" type="pres">
      <dgm:prSet presAssocID="{25890FC1-68D6-406D-962F-9DB0EDAFAFEA}" presName="childText" presStyleLbl="revTx" presStyleIdx="1" presStyleCnt="4">
        <dgm:presLayoutVars>
          <dgm:bulletEnabled val="1"/>
        </dgm:presLayoutVars>
      </dgm:prSet>
      <dgm:spPr/>
    </dgm:pt>
    <dgm:pt modelId="{C713F68B-B65E-43C9-80A9-E3661D38CF28}" type="pres">
      <dgm:prSet presAssocID="{976FD307-4F7B-4327-918B-5516C852FAA7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1420802"/>
          <a:ext cx="10515600" cy="407745"/>
        </a:xfrm>
        <a:prstGeom prst="roundRect">
          <a:avLst/>
        </a:prstGeom>
      </dgm:spPr>
    </dgm:pt>
    <dgm:pt modelId="{C71CCCDB-265E-4B96-B95F-8FC63DFC01CB}" type="pres">
      <dgm:prSet presAssocID="{976FD307-4F7B-4327-918B-5516C852FAA7}" presName="childText" presStyleLbl="revTx" presStyleIdx="2" presStyleCnt="4">
        <dgm:presLayoutVars>
          <dgm:bulletEnabled val="1"/>
        </dgm:presLayoutVars>
      </dgm:prSet>
      <dgm:spPr/>
    </dgm:pt>
    <dgm:pt modelId="{FE0ABA76-1813-4CB2-A4FE-34D60795B36D}" type="pres">
      <dgm:prSet presAssocID="{696C671F-8CE6-4A3F-A656-F4003C5877C9}" presName="parentText" presStyleLbl="node1" presStyleIdx="3" presStyleCnt="4">
        <dgm:presLayoutVars>
          <dgm:chMax val="0"/>
          <dgm:bulletEnabled val="1"/>
        </dgm:presLayoutVars>
      </dgm:prSet>
      <dgm:spPr>
        <a:xfrm>
          <a:off x="0" y="2954627"/>
          <a:ext cx="10515600" cy="407745"/>
        </a:xfrm>
        <a:prstGeom prst="roundRect">
          <a:avLst/>
        </a:prstGeom>
      </dgm:spPr>
    </dgm:pt>
    <dgm:pt modelId="{B05FCF51-DBC7-43DC-B339-0BFEF67BADE0}" type="pres">
      <dgm:prSet presAssocID="{696C671F-8CE6-4A3F-A656-F4003C5877C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10A3506-FDBE-44C1-B241-781CFE36B1CE}" type="presOf" srcId="{606F2671-B97A-4C5A-A8B4-9171131B3740}" destId="{B05FCF51-DBC7-43DC-B339-0BFEF67BADE0}" srcOrd="0" destOrd="1" presId="urn:microsoft.com/office/officeart/2005/8/layout/vList2"/>
    <dgm:cxn modelId="{E500B40C-747A-45B1-B0FB-101E20A26D05}" srcId="{9BA23D2B-2B5C-4433-B2C4-355EBBC6211A}" destId="{696C671F-8CE6-4A3F-A656-F4003C5877C9}" srcOrd="3" destOrd="0" parTransId="{630EA3BD-A3BE-4E39-A145-41DE698512D7}" sibTransId="{3B6A9A88-BBBC-4F94-A22D-07BC7C7F3BDE}"/>
    <dgm:cxn modelId="{7B1CCA0C-3626-46EC-BD53-8959FF391214}" srcId="{12CE3C53-D6B0-43DE-B461-F8B387182442}" destId="{B1265EE3-7BEE-4C7F-B856-0CAC750472E5}" srcOrd="0" destOrd="0" parTransId="{EA64A6BE-70B5-4F1C-9249-D4E4DEAE7D35}" sibTransId="{4BD1E319-42FF-4CB3-BEDE-DEE8E77DDE46}"/>
    <dgm:cxn modelId="{B907DE0D-2575-40A6-BFCE-F93869A7FA1C}" type="presOf" srcId="{94A73F34-69A8-4898-A369-07783F5513A3}" destId="{B05FCF51-DBC7-43DC-B339-0BFEF67BADE0}" srcOrd="0" destOrd="2" presId="urn:microsoft.com/office/officeart/2005/8/layout/vList2"/>
    <dgm:cxn modelId="{B2C1151C-0C3B-4389-9AAD-9449B7DF94B4}" type="presOf" srcId="{9BA23D2B-2B5C-4433-B2C4-355EBBC6211A}" destId="{D357BEC1-3C42-49C3-8E1D-BA7AFA50ECF7}" srcOrd="0" destOrd="0" presId="urn:microsoft.com/office/officeart/2005/8/layout/vList2"/>
    <dgm:cxn modelId="{63780224-C469-4E02-A847-E723AB40C1D3}" srcId="{976FD307-4F7B-4327-918B-5516C852FAA7}" destId="{6E030402-1EFF-4144-BD36-32AB7CAB6864}" srcOrd="0" destOrd="0" parTransId="{20A66D58-6E44-46D2-A130-B63C749405B8}" sibTransId="{88BD620C-D973-4B43-9A39-9A7AA5F20F86}"/>
    <dgm:cxn modelId="{81EAAA2A-F60D-4E21-ACEC-6A5066781856}" srcId="{9BA23D2B-2B5C-4433-B2C4-355EBBC6211A}" destId="{976FD307-4F7B-4327-918B-5516C852FAA7}" srcOrd="2" destOrd="0" parTransId="{5929C847-D2BB-4FED-8FE4-68F479B88EDA}" sibTransId="{4B81C699-F58D-412E-A260-ED703BC959C4}"/>
    <dgm:cxn modelId="{F3EC8430-5BD6-4D74-876F-A3EECF0B30A7}" type="presOf" srcId="{CC0D2AD8-37B6-4A10-853F-AE58654A475A}" destId="{C71CCCDB-265E-4B96-B95F-8FC63DFC01CB}" srcOrd="0" destOrd="4" presId="urn:microsoft.com/office/officeart/2005/8/layout/vList2"/>
    <dgm:cxn modelId="{9802F039-DDB4-458D-902C-D5F00DC9B13D}" type="presOf" srcId="{DF9223C6-EDE3-492F-B5AA-9EF7AFC33023}" destId="{B05FCF51-DBC7-43DC-B339-0BFEF67BADE0}" srcOrd="0" destOrd="3" presId="urn:microsoft.com/office/officeart/2005/8/layout/vList2"/>
    <dgm:cxn modelId="{2E782364-9AF7-4A3D-BFD4-6B0609B53595}" srcId="{696C671F-8CE6-4A3F-A656-F4003C5877C9}" destId="{606F2671-B97A-4C5A-A8B4-9171131B3740}" srcOrd="1" destOrd="0" parTransId="{9B38FA68-485B-408C-949F-DE2D04DABA53}" sibTransId="{BBA2AB75-AE78-496A-BC2E-2DD7EDAB0D68}"/>
    <dgm:cxn modelId="{FAD7D565-A309-467D-AC7F-A7FB3BD7F268}" type="presOf" srcId="{6E030402-1EFF-4144-BD36-32AB7CAB6864}" destId="{C71CCCDB-265E-4B96-B95F-8FC63DFC01CB}" srcOrd="0" destOrd="0" presId="urn:microsoft.com/office/officeart/2005/8/layout/vList2"/>
    <dgm:cxn modelId="{815BC56D-C2B4-4B51-88C2-4D76A9B275EC}" type="presOf" srcId="{696C671F-8CE6-4A3F-A656-F4003C5877C9}" destId="{FE0ABA76-1813-4CB2-A4FE-34D60795B36D}" srcOrd="0" destOrd="0" presId="urn:microsoft.com/office/officeart/2005/8/layout/vList2"/>
    <dgm:cxn modelId="{5F45C252-7363-4F48-8A7A-EC069A56FEBB}" srcId="{696C671F-8CE6-4A3F-A656-F4003C5877C9}" destId="{7F5B839D-5AAE-47C5-AF2D-A3F4589BF60E}" srcOrd="4" destOrd="0" parTransId="{B29533B4-8582-4512-952C-B20DB509044E}" sibTransId="{98449A52-0715-45DC-9D3F-894657F4EA2A}"/>
    <dgm:cxn modelId="{267B5B74-C9F3-4E28-A04D-BFA70D315403}" type="presOf" srcId="{6064E307-CE29-493B-A544-CCB4FDB39D07}" destId="{C71CCCDB-265E-4B96-B95F-8FC63DFC01CB}" srcOrd="0" destOrd="3" presId="urn:microsoft.com/office/officeart/2005/8/layout/vList2"/>
    <dgm:cxn modelId="{D236DE86-6588-474A-A825-EF9DB5F8963A}" type="presOf" srcId="{12CE3C53-D6B0-43DE-B461-F8B387182442}" destId="{9B882287-4147-406C-B64D-0D7A02A0F57B}" srcOrd="0" destOrd="0" presId="urn:microsoft.com/office/officeart/2005/8/layout/vList2"/>
    <dgm:cxn modelId="{D13AB290-EB16-475E-8309-680B0386899D}" srcId="{976FD307-4F7B-4327-918B-5516C852FAA7}" destId="{6064E307-CE29-493B-A544-CCB4FDB39D07}" srcOrd="3" destOrd="0" parTransId="{7180B3EC-1BDE-453B-AD69-32A9DE2E83CF}" sibTransId="{B2823625-8C97-419E-BA4F-B84857469EF1}"/>
    <dgm:cxn modelId="{10B8F293-BCC6-4459-B775-4605AA2EBFCF}" srcId="{696C671F-8CE6-4A3F-A656-F4003C5877C9}" destId="{A0F327FF-2342-4ADF-B74D-682A4A441C64}" srcOrd="0" destOrd="0" parTransId="{E77DC285-4373-40CE-958D-75B196661695}" sibTransId="{BF392F44-CB5B-46AB-9C74-3F270B06F314}"/>
    <dgm:cxn modelId="{80A87497-FBA3-4231-A8E7-A1DC9AB6DBBE}" type="presOf" srcId="{976FD307-4F7B-4327-918B-5516C852FAA7}" destId="{C713F68B-B65E-43C9-80A9-E3661D38CF28}" srcOrd="0" destOrd="0" presId="urn:microsoft.com/office/officeart/2005/8/layout/vList2"/>
    <dgm:cxn modelId="{CF507098-21D6-4DFF-BFBC-7EEFF14F3DB1}" srcId="{976FD307-4F7B-4327-918B-5516C852FAA7}" destId="{9FBD629E-14F6-4CEC-9710-90CA4FB84436}" srcOrd="1" destOrd="0" parTransId="{713DBDB7-6AC2-407B-AB20-89F280657649}" sibTransId="{4F16E350-9EE0-44EC-BFD0-32669004BBD7}"/>
    <dgm:cxn modelId="{4450799A-E763-44E1-AB62-6533083AB1E2}" srcId="{25890FC1-68D6-406D-962F-9DB0EDAFAFEA}" destId="{5E931529-FD3B-4B54-8E6D-29099655FCFF}" srcOrd="0" destOrd="0" parTransId="{9D55993E-EF70-4221-83F5-012B184D7081}" sibTransId="{25ACA298-91E9-4201-99B7-EE7540DA45F7}"/>
    <dgm:cxn modelId="{BAB8B0A4-800F-4CC6-AB2E-551C199ECDB3}" type="presOf" srcId="{A0F327FF-2342-4ADF-B74D-682A4A441C64}" destId="{B05FCF51-DBC7-43DC-B339-0BFEF67BADE0}" srcOrd="0" destOrd="0" presId="urn:microsoft.com/office/officeart/2005/8/layout/vList2"/>
    <dgm:cxn modelId="{017F22AD-09B2-4679-A0E1-545455452DE3}" type="presOf" srcId="{B1265EE3-7BEE-4C7F-B856-0CAC750472E5}" destId="{18C0BC61-D873-4073-992C-86B249204F0A}" srcOrd="0" destOrd="0" presId="urn:microsoft.com/office/officeart/2005/8/layout/vList2"/>
    <dgm:cxn modelId="{15DD96AF-9FC2-41FB-873C-0A2258C3462D}" srcId="{976FD307-4F7B-4327-918B-5516C852FAA7}" destId="{CC0D2AD8-37B6-4A10-853F-AE58654A475A}" srcOrd="4" destOrd="0" parTransId="{6F1BF06F-5CC5-4191-81B7-D88ECCBDF366}" sibTransId="{79EBE2CA-6D89-4079-B700-AF15FEC0D2D7}"/>
    <dgm:cxn modelId="{BCACEDAF-54CA-4793-AEE0-F0B37F3EC24F}" type="presOf" srcId="{7F5B839D-5AAE-47C5-AF2D-A3F4589BF60E}" destId="{B05FCF51-DBC7-43DC-B339-0BFEF67BADE0}" srcOrd="0" destOrd="4" presId="urn:microsoft.com/office/officeart/2005/8/layout/vList2"/>
    <dgm:cxn modelId="{632DB6B3-B277-43FA-8EC6-F00B7AFB121F}" type="presOf" srcId="{5E931529-FD3B-4B54-8E6D-29099655FCFF}" destId="{185F6876-2ECB-4B96-9BD9-E55D2A79D9BA}" srcOrd="0" destOrd="0" presId="urn:microsoft.com/office/officeart/2005/8/layout/vList2"/>
    <dgm:cxn modelId="{C4D33EB7-0D25-49B1-9D56-AE6134F663BA}" srcId="{976FD307-4F7B-4327-918B-5516C852FAA7}" destId="{DF087973-3011-4714-92FB-AE8AC71A8E81}" srcOrd="2" destOrd="0" parTransId="{FFEE659E-46AF-459B-9944-F4CFE354FD0B}" sibTransId="{D796482C-6075-4923-9B5C-0D368B636E78}"/>
    <dgm:cxn modelId="{7C69B8BC-4507-43CE-BD4F-C4958982F752}" type="presOf" srcId="{9FBD629E-14F6-4CEC-9710-90CA4FB84436}" destId="{C71CCCDB-265E-4B96-B95F-8FC63DFC01CB}" srcOrd="0" destOrd="1" presId="urn:microsoft.com/office/officeart/2005/8/layout/vList2"/>
    <dgm:cxn modelId="{EE688EBE-6D38-4205-BE95-8241C897E3B5}" srcId="{9BA23D2B-2B5C-4433-B2C4-355EBBC6211A}" destId="{25890FC1-68D6-406D-962F-9DB0EDAFAFEA}" srcOrd="1" destOrd="0" parTransId="{EF64D651-7F7B-4332-A1BD-1507BFB74E58}" sibTransId="{8F4C3E20-9E52-4D19-8A8A-844EF0F18203}"/>
    <dgm:cxn modelId="{5412B9E9-D38E-4ECB-A6C8-BEF38B5A211A}" type="presOf" srcId="{25890FC1-68D6-406D-962F-9DB0EDAFAFEA}" destId="{9036B0EE-B3FC-4029-9741-D64561459A82}" srcOrd="0" destOrd="0" presId="urn:microsoft.com/office/officeart/2005/8/layout/vList2"/>
    <dgm:cxn modelId="{387FAAF0-9583-4E7F-8ABC-CFBEE9F77489}" srcId="{696C671F-8CE6-4A3F-A656-F4003C5877C9}" destId="{94A73F34-69A8-4898-A369-07783F5513A3}" srcOrd="2" destOrd="0" parTransId="{6C0F7EF5-E37E-4D44-8F4A-373491D0B0C1}" sibTransId="{1BA5713E-3CDE-4EE3-9F08-5BEC8D4A68A9}"/>
    <dgm:cxn modelId="{2DEECFF2-989D-4421-99C2-0007C21E4DAF}" srcId="{696C671F-8CE6-4A3F-A656-F4003C5877C9}" destId="{DF9223C6-EDE3-492F-B5AA-9EF7AFC33023}" srcOrd="3" destOrd="0" parTransId="{D0B82C05-AF6C-4884-A347-A3B5C8B26D90}" sibTransId="{E06FDD34-BF94-4D8A-B4AD-AED55522A765}"/>
    <dgm:cxn modelId="{3E2E73F8-C74B-40C3-8DBA-CC14796151DE}" srcId="{9BA23D2B-2B5C-4433-B2C4-355EBBC6211A}" destId="{12CE3C53-D6B0-43DE-B461-F8B387182442}" srcOrd="0" destOrd="0" parTransId="{CBEE34FD-8631-4D6C-8CFE-B1FF9BCB3D08}" sibTransId="{4D224BF8-79C7-4211-AFBB-3AE4CD0E18FA}"/>
    <dgm:cxn modelId="{C8A888FE-A26F-45E7-8838-928176EF4690}" type="presOf" srcId="{DF087973-3011-4714-92FB-AE8AC71A8E81}" destId="{C71CCCDB-265E-4B96-B95F-8FC63DFC01CB}" srcOrd="0" destOrd="2" presId="urn:microsoft.com/office/officeart/2005/8/layout/vList2"/>
    <dgm:cxn modelId="{051C924B-808C-48EF-9D67-3D5C1BED0383}" type="presParOf" srcId="{D357BEC1-3C42-49C3-8E1D-BA7AFA50ECF7}" destId="{9B882287-4147-406C-B64D-0D7A02A0F57B}" srcOrd="0" destOrd="0" presId="urn:microsoft.com/office/officeart/2005/8/layout/vList2"/>
    <dgm:cxn modelId="{1DD962F9-D872-4A5D-9E72-86EF622B75CB}" type="presParOf" srcId="{D357BEC1-3C42-49C3-8E1D-BA7AFA50ECF7}" destId="{18C0BC61-D873-4073-992C-86B249204F0A}" srcOrd="1" destOrd="0" presId="urn:microsoft.com/office/officeart/2005/8/layout/vList2"/>
    <dgm:cxn modelId="{F3790793-62F3-443A-B967-5574AB5F8C0A}" type="presParOf" srcId="{D357BEC1-3C42-49C3-8E1D-BA7AFA50ECF7}" destId="{9036B0EE-B3FC-4029-9741-D64561459A82}" srcOrd="2" destOrd="0" presId="urn:microsoft.com/office/officeart/2005/8/layout/vList2"/>
    <dgm:cxn modelId="{367F4E79-1707-49A6-81EA-1FE86E91DA6C}" type="presParOf" srcId="{D357BEC1-3C42-49C3-8E1D-BA7AFA50ECF7}" destId="{185F6876-2ECB-4B96-9BD9-E55D2A79D9BA}" srcOrd="3" destOrd="0" presId="urn:microsoft.com/office/officeart/2005/8/layout/vList2"/>
    <dgm:cxn modelId="{3F8AF15A-52A6-46F1-A5DC-4FC91A537AA1}" type="presParOf" srcId="{D357BEC1-3C42-49C3-8E1D-BA7AFA50ECF7}" destId="{C713F68B-B65E-43C9-80A9-E3661D38CF28}" srcOrd="4" destOrd="0" presId="urn:microsoft.com/office/officeart/2005/8/layout/vList2"/>
    <dgm:cxn modelId="{D8D3EBC0-9964-47C3-8CFA-BEADFEDE1A9C}" type="presParOf" srcId="{D357BEC1-3C42-49C3-8E1D-BA7AFA50ECF7}" destId="{C71CCCDB-265E-4B96-B95F-8FC63DFC01CB}" srcOrd="5" destOrd="0" presId="urn:microsoft.com/office/officeart/2005/8/layout/vList2"/>
    <dgm:cxn modelId="{CDC415E5-1CB5-4253-8913-B22F0B71991F}" type="presParOf" srcId="{D357BEC1-3C42-49C3-8E1D-BA7AFA50ECF7}" destId="{FE0ABA76-1813-4CB2-A4FE-34D60795B36D}" srcOrd="6" destOrd="0" presId="urn:microsoft.com/office/officeart/2005/8/layout/vList2"/>
    <dgm:cxn modelId="{39848CA0-DD0D-4432-A003-C237912FBFA7}" type="presParOf" srcId="{D357BEC1-3C42-49C3-8E1D-BA7AFA50ECF7}" destId="{B05FCF51-DBC7-43DC-B339-0BFEF67BADE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82287-4147-406C-B64D-0D7A02A0F57B}">
      <dsp:nvSpPr>
        <dsp:cNvPr id="0" name=""/>
        <dsp:cNvSpPr/>
      </dsp:nvSpPr>
      <dsp:spPr>
        <a:xfrm>
          <a:off x="0" y="42272"/>
          <a:ext cx="10515600" cy="407745"/>
        </a:xfrm>
        <a:prstGeom prst="roundRect">
          <a:avLst/>
        </a:prstGeom>
        <a:gradFill flip="none" rotWithShape="1">
          <a:gsLst>
            <a:gs pos="0">
              <a:srgbClr val="276C32"/>
            </a:gs>
            <a:gs pos="100000">
              <a:srgbClr val="276C32">
                <a:alpha val="52000"/>
              </a:srgbClr>
            </a:gs>
          </a:gsLst>
          <a:lin ang="189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Peněžitá pomoc v mateřství</a:t>
          </a:r>
          <a:endParaRPr lang="en-US" sz="1700" kern="1200" dirty="0"/>
        </a:p>
      </dsp:txBody>
      <dsp:txXfrm>
        <a:off x="19904" y="62176"/>
        <a:ext cx="10475792" cy="367937"/>
      </dsp:txXfrm>
    </dsp:sp>
    <dsp:sp modelId="{18C0BC61-D873-4073-992C-86B249204F0A}">
      <dsp:nvSpPr>
        <dsp:cNvPr id="0" name=""/>
        <dsp:cNvSpPr/>
      </dsp:nvSpPr>
      <dsp:spPr>
        <a:xfrm>
          <a:off x="0" y="450017"/>
          <a:ext cx="10515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Potvrzení o datu porodu – </a:t>
          </a:r>
          <a:r>
            <a:rPr lang="cs-CZ" sz="1300" b="1" kern="1200"/>
            <a:t>PodaniPdp</a:t>
          </a:r>
          <a:r>
            <a:rPr lang="cs-CZ" sz="1300" kern="1200"/>
            <a:t> </a:t>
          </a:r>
          <a:endParaRPr lang="en-US" sz="1300" kern="1200"/>
        </a:p>
      </dsp:txBody>
      <dsp:txXfrm>
        <a:off x="0" y="450017"/>
        <a:ext cx="10515600" cy="281520"/>
      </dsp:txXfrm>
    </dsp:sp>
    <dsp:sp modelId="{9036B0EE-B3FC-4029-9741-D64561459A82}">
      <dsp:nvSpPr>
        <dsp:cNvPr id="0" name=""/>
        <dsp:cNvSpPr/>
      </dsp:nvSpPr>
      <dsp:spPr>
        <a:xfrm>
          <a:off x="0" y="731537"/>
          <a:ext cx="10515600" cy="407745"/>
        </a:xfrm>
        <a:prstGeom prst="roundRect">
          <a:avLst/>
        </a:prstGeom>
        <a:gradFill flip="none" rotWithShape="1">
          <a:gsLst>
            <a:gs pos="0">
              <a:srgbClr val="276C32"/>
            </a:gs>
            <a:gs pos="100000">
              <a:srgbClr val="276C32">
                <a:alpha val="52000"/>
              </a:srgbClr>
            </a:gs>
          </a:gsLst>
          <a:lin ang="189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Otcovská</a:t>
          </a:r>
          <a:endParaRPr lang="en-US" sz="17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9904" y="751441"/>
        <a:ext cx="10475792" cy="367937"/>
      </dsp:txXfrm>
    </dsp:sp>
    <dsp:sp modelId="{185F6876-2ECB-4B96-9BD9-E55D2A79D9BA}">
      <dsp:nvSpPr>
        <dsp:cNvPr id="0" name=""/>
        <dsp:cNvSpPr/>
      </dsp:nvSpPr>
      <dsp:spPr>
        <a:xfrm>
          <a:off x="0" y="1139282"/>
          <a:ext cx="10515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Potvrzení o hospitalizaci dítěte ze zdravotních důvodů – </a:t>
          </a:r>
          <a:r>
            <a:rPr lang="cs-CZ" sz="1300" b="1" kern="1200"/>
            <a:t>PodaniPhdzd</a:t>
          </a:r>
          <a:r>
            <a:rPr lang="cs-CZ" sz="1300" kern="1200"/>
            <a:t> </a:t>
          </a:r>
          <a:endParaRPr lang="en-US" sz="1300" kern="1200"/>
        </a:p>
      </dsp:txBody>
      <dsp:txXfrm>
        <a:off x="0" y="1139282"/>
        <a:ext cx="10515600" cy="281520"/>
      </dsp:txXfrm>
    </dsp:sp>
    <dsp:sp modelId="{C713F68B-B65E-43C9-80A9-E3661D38CF28}">
      <dsp:nvSpPr>
        <dsp:cNvPr id="0" name=""/>
        <dsp:cNvSpPr/>
      </dsp:nvSpPr>
      <dsp:spPr>
        <a:xfrm>
          <a:off x="0" y="1420802"/>
          <a:ext cx="10515600" cy="407745"/>
        </a:xfrm>
        <a:prstGeom prst="roundRect">
          <a:avLst/>
        </a:prstGeom>
        <a:gradFill flip="none" rotWithShape="1">
          <a:gsLst>
            <a:gs pos="0">
              <a:srgbClr val="276C32"/>
            </a:gs>
            <a:gs pos="100000">
              <a:srgbClr val="276C32">
                <a:alpha val="52000"/>
              </a:srgbClr>
            </a:gs>
          </a:gsLst>
          <a:lin ang="189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Ošetřovné</a:t>
          </a:r>
          <a:endParaRPr lang="en-US" sz="17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9904" y="1440706"/>
        <a:ext cx="10475792" cy="367937"/>
      </dsp:txXfrm>
    </dsp:sp>
    <dsp:sp modelId="{C71CCCDB-265E-4B96-B95F-8FC63DFC01CB}">
      <dsp:nvSpPr>
        <dsp:cNvPr id="0" name=""/>
        <dsp:cNvSpPr/>
      </dsp:nvSpPr>
      <dsp:spPr>
        <a:xfrm>
          <a:off x="0" y="1828547"/>
          <a:ext cx="10515600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 dirty="0"/>
            <a:t>Rozhodnutí o potřebě ošetřování/péče – vznik - </a:t>
          </a:r>
          <a:r>
            <a:rPr lang="cs-CZ" sz="1300" b="1" kern="1200" dirty="0"/>
            <a:t>PodaniRpop1</a:t>
          </a:r>
          <a:r>
            <a:rPr lang="cs-CZ" sz="1300" kern="1200" dirty="0"/>
            <a:t>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Rozhodnutí o potřebě ošetřování/péče – ukončení – </a:t>
          </a:r>
          <a:r>
            <a:rPr lang="cs-CZ" sz="1300" b="1" kern="1200"/>
            <a:t>PodaniRpop2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Potvrzení o trvání – </a:t>
          </a:r>
          <a:r>
            <a:rPr lang="cs-CZ" sz="1300" b="1" kern="1200"/>
            <a:t>PodaniPtNp</a:t>
          </a:r>
          <a:r>
            <a:rPr lang="cs-CZ" sz="1300" kern="1200"/>
            <a:t>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Hlášení ošetřujícího lékaře – </a:t>
          </a:r>
          <a:r>
            <a:rPr lang="cs-CZ" sz="1300" b="1" kern="1200"/>
            <a:t>PodaniHolNp</a:t>
          </a:r>
          <a:r>
            <a:rPr lang="cs-CZ" sz="1300" kern="1200"/>
            <a:t>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 dirty="0"/>
            <a:t>Rozhodnutí o potřebě ošetřování/péče – „papírem“ - </a:t>
          </a:r>
          <a:r>
            <a:rPr lang="cs-CZ" sz="1300" b="1" kern="1200" dirty="0" err="1"/>
            <a:t>PripadRpop</a:t>
          </a:r>
          <a:endParaRPr lang="en-US" sz="1300" kern="1200" dirty="0"/>
        </a:p>
      </dsp:txBody>
      <dsp:txXfrm>
        <a:off x="0" y="1828547"/>
        <a:ext cx="10515600" cy="1126080"/>
      </dsp:txXfrm>
    </dsp:sp>
    <dsp:sp modelId="{FE0ABA76-1813-4CB2-A4FE-34D60795B36D}">
      <dsp:nvSpPr>
        <dsp:cNvPr id="0" name=""/>
        <dsp:cNvSpPr/>
      </dsp:nvSpPr>
      <dsp:spPr>
        <a:xfrm>
          <a:off x="0" y="2954627"/>
          <a:ext cx="10515600" cy="407745"/>
        </a:xfrm>
        <a:prstGeom prst="roundRect">
          <a:avLst/>
        </a:prstGeom>
        <a:gradFill flip="none" rotWithShape="1">
          <a:gsLst>
            <a:gs pos="0">
              <a:srgbClr val="276C32"/>
            </a:gs>
            <a:gs pos="100000">
              <a:srgbClr val="276C32">
                <a:alpha val="52000"/>
              </a:srgbClr>
            </a:gs>
          </a:gsLst>
          <a:lin ang="189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Dlouhodobé ošetřovné</a:t>
          </a:r>
          <a:endParaRPr lang="en-US" sz="17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9904" y="2974531"/>
        <a:ext cx="10475792" cy="367937"/>
      </dsp:txXfrm>
    </dsp:sp>
    <dsp:sp modelId="{B05FCF51-DBC7-43DC-B339-0BFEF67BADE0}">
      <dsp:nvSpPr>
        <dsp:cNvPr id="0" name=""/>
        <dsp:cNvSpPr/>
      </dsp:nvSpPr>
      <dsp:spPr>
        <a:xfrm>
          <a:off x="0" y="3362372"/>
          <a:ext cx="10515600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 dirty="0"/>
            <a:t>Rozhodnutí o potřebě dlouhodobé péče – vznik – </a:t>
          </a:r>
          <a:r>
            <a:rPr lang="cs-CZ" sz="1300" b="1" kern="1200" dirty="0"/>
            <a:t>PodaniRpdp1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Rozhodnutí o potřebě dlouhodobé péče – ukončení – </a:t>
          </a:r>
          <a:r>
            <a:rPr lang="cs-CZ" sz="1300" b="1" kern="1200"/>
            <a:t>PodaniRpdp2</a:t>
          </a:r>
          <a:r>
            <a:rPr lang="cs-CZ" sz="1300" kern="1200"/>
            <a:t>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 dirty="0"/>
            <a:t>Potvrzení o trvání – </a:t>
          </a:r>
          <a:r>
            <a:rPr lang="cs-CZ" sz="1300" b="1" kern="1200" dirty="0" err="1"/>
            <a:t>PodaniPtNp</a:t>
          </a:r>
          <a:r>
            <a:rPr lang="cs-CZ" sz="1300" kern="1200" dirty="0"/>
            <a:t>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Hlášení ošetřujícího lékaře – </a:t>
          </a:r>
          <a:r>
            <a:rPr lang="cs-CZ" sz="1300" b="1" kern="1200"/>
            <a:t>PodaniHolNp</a:t>
          </a:r>
          <a:r>
            <a:rPr lang="cs-CZ" sz="1300" kern="1200"/>
            <a:t>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 dirty="0"/>
            <a:t>Rozhodnutí o potřebě dlouhodobé péče – „papírem“- </a:t>
          </a:r>
          <a:r>
            <a:rPr lang="cs-CZ" sz="1300" b="1" kern="1200" dirty="0" err="1"/>
            <a:t>PripadRpdp</a:t>
          </a:r>
          <a:endParaRPr lang="en-US" sz="1300" kern="1200" dirty="0"/>
        </a:p>
      </dsp:txBody>
      <dsp:txXfrm>
        <a:off x="0" y="3362372"/>
        <a:ext cx="10515600" cy="112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72A59-ADC4-471B-890F-9ED2D9991B19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D8238-A6B4-4955-8D2A-F5B3D7886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3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F1D7-C3F7-48EA-BD07-508A1D22B9E9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65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2B43-A2F9-46FF-A615-81587A5A013A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6856-3FD3-4570-A84E-31BBB4CD1CEA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398-CC3F-4FDF-B8BE-C428D8BA38E2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43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29FC-FBE2-4CA5-B759-091BB99936E6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5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D0CC-9A5C-4A98-82BF-FC44FA10E6FF}" type="datetime1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4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53D-E7F3-443E-AA8C-8172A17ADE9B}" type="datetime1">
              <a:rPr lang="cs-CZ" smtClean="0"/>
              <a:t>09.09.2024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5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C944-34BF-47B1-AFCF-2EA0E91304EA}" type="datetime1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2E7E-0023-4A84-A0D8-CD13F25EEF0E}" type="datetime1">
              <a:rPr lang="cs-CZ" smtClean="0"/>
              <a:t>09.09.2024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85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A1A9-0CD0-49AC-9390-864DABEF81B6}" type="datetime1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9F66-6C57-4695-87BB-7393B426D40E}" type="datetime1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CA09-FB57-4518-B0CB-8B477F92E050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7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cssz.cz/web/cz/informace-pro-vyvojare-lekarskeho-sw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sz.cz/status.html" TargetMode="External"/><Relationship Id="rId5" Type="http://schemas.openxmlformats.org/officeDocument/2006/relationships/hyperlink" Target="mailto:podpora.eneschopenka@cssz.cz" TargetMode="External"/><Relationship Id="rId4" Type="http://schemas.openxmlformats.org/officeDocument/2006/relationships/hyperlink" Target="https://www.cssz.cz/web/cz/odber-novine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8323" y="3470711"/>
            <a:ext cx="5681202" cy="1056183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Elektronizace</a:t>
            </a:r>
            <a:b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dalších dávek nemocenského pojištění</a:t>
            </a:r>
            <a:b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Poskytování dat zaměstnavatelům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8323" y="4642273"/>
            <a:ext cx="5359167" cy="70753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Pavel Borkovec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architect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(Asseco Central Europe)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29842" y="4584583"/>
            <a:ext cx="4941116" cy="0"/>
          </a:xfrm>
          <a:prstGeom prst="line">
            <a:avLst/>
          </a:prstGeom>
          <a:ln w="19050">
            <a:solidFill>
              <a:srgbClr val="005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nadpis 2"/>
          <p:cNvSpPr txBox="1">
            <a:spLocks/>
          </p:cNvSpPr>
          <p:nvPr/>
        </p:nvSpPr>
        <p:spPr>
          <a:xfrm>
            <a:off x="668323" y="6088492"/>
            <a:ext cx="5359167" cy="70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10.9.2024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834057"/>
            <a:ext cx="2100624" cy="7510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23918E7-B3C1-2D9B-CDE9-CFEE86DC0E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70" y="863332"/>
            <a:ext cx="1426240" cy="69245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88EF07-4FE6-6964-DCBC-B01D9BD8D2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26" y="909707"/>
            <a:ext cx="2201472" cy="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18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vznik -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PodaniRpop1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ukončení –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PodaniRpop2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10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02025F-BEAE-190F-835D-241F3FF24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062" y="1416424"/>
            <a:ext cx="4232337" cy="54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6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vznik -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PodaniRpop1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ukončení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o trvání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PodaniPtNp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11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25C39D-F17F-87B9-2CE6-9CD67E3B2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905" y="2640636"/>
            <a:ext cx="4801307" cy="42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6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vznik -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PodaniRpop1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ukončení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o trvání – </a:t>
            </a:r>
            <a:r>
              <a:rPr lang="cs-CZ" sz="1400" b="1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PodaniPtNp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Hlášení ošetřujícího lékaře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PodaniHolNp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563012-8FC7-9A77-433E-164210D8B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859" y="1665409"/>
            <a:ext cx="4217894" cy="50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21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49903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vznik -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PodaniRpop1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ukončení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o trvání – </a:t>
            </a:r>
            <a:r>
              <a:rPr lang="cs-CZ" sz="1400" b="1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PodaniPtNp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Hlášení ošetřujícího lékaře – </a:t>
            </a:r>
            <a:r>
              <a:rPr lang="cs-CZ" sz="1400" b="1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PodaniHolNp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„papírem“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PripadRpop</a:t>
            </a:r>
            <a:endParaRPr lang="cs-CZ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Zobrazuje případ ošetřovného ve chvíli, kdy bylo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papírové podání zaevidováno na ČSSZ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stornované na straně ČSSZ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AB7917-1782-6DC7-8224-20B2C377B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234" y="1178365"/>
            <a:ext cx="3762514" cy="56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39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dlouhodobé péče – vznik –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PodaniRpdp1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1A3704-C134-C463-B903-7078F2DBE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734" y="1325563"/>
            <a:ext cx="434206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4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D6C674F-1C63-DEBD-ADE2-E99B39410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593" y="1379875"/>
            <a:ext cx="4192064" cy="54781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dlouhodobé péče – vznik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PodaniRpdp1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dlouhodobé péče – ukončení –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PodaniRpdp2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036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dlouhodobé péče – vznik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PodaniRpdp1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dlouhodobé péče – ukončení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PodaniRpdp2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o trvání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PodaniPtNp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stejné jako u ošetřovného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Hlášení ošetřujícího lékaře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PodaniHolNp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stejné jako u ošetřovného 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2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dlouhodobé péče – vznik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PodaniRpdp1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dlouhodobé péče – ukončení –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PodaniRpdp2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o trvání – </a:t>
            </a:r>
            <a:r>
              <a:rPr lang="cs-CZ" sz="1400" b="1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PodaniPtNp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Hlášení ošetřujícího lékaře – </a:t>
            </a:r>
            <a:r>
              <a:rPr lang="cs-CZ" sz="1400" b="1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PodaniHolNp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dlouhodobé péče – „papírem“-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PripadRpdp</a:t>
            </a:r>
            <a:endParaRPr lang="cs-CZ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Zobrazuje případ ošetřovného ve chvíli, kdy bylo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papírové podání zaevidováno na ČSSZ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stornované na straně ČSSZ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947A06-1E47-A16A-91AE-0996985EF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110" y="1388125"/>
            <a:ext cx="3952259" cy="54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10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služba APEP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Stejný princip jako DZDPN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Služba e-Podání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Dotaz ve formě podání (vrácení údajů pro číslo rozhodnutí, vrácení podání za období, zrušení odběru)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Asynchronní odpověď si klient vyzvedává přes kanál APEP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Odpověď bude povinně šifrována certifikátem, který bude zaslán v e-podání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CE9CCE-EA6B-4F93-C97A-19C817D22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355" y="3880678"/>
            <a:ext cx="2541238" cy="261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577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služba ePortálu ČSSZ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Požadavek na načtení údajů pro konkrétní číslo rozhodnutí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19</a:t>
            </a:fld>
            <a:endParaRPr lang="cs-CZ"/>
          </a:p>
        </p:txBody>
      </p:sp>
      <p:pic>
        <p:nvPicPr>
          <p:cNvPr id="5" name="Obrázek 4" descr="Obsah obrázku text, snímek obrazovky, software, displej&#10;&#10;Popis byl vytvořen automaticky">
            <a:extLst>
              <a:ext uri="{FF2B5EF4-FFF2-40B4-BE49-F238E27FC236}">
                <a16:creationId xmlns:a16="http://schemas.microsoft.com/office/drawing/2014/main" id="{41903B14-7E23-D391-F63E-960096898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70" y="2321055"/>
            <a:ext cx="8346979" cy="403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060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služba pro zaměstnavatele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Dotaz Zaměstnavatele o Nemocenském Pojištění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údaje z lékařských podání (z oblasti ošetřovného, mateřské a otcovské)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z podání NP nejsou určena konkrétnímu zaměstnavateli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Zeptat se může každý, kdo zná číslo rozhodnutí + osobní údaj dotčené osoby (RČ nebo příjmení + datum narození)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zaměstnavatelů se může dotazovat na stejný případ paralelně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Nelze automaticky notifikovat konkrétního zaměstnavatele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Služba dostupná přes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APEP (epodani.cssz.cz) – stejný princip jako DZDPN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 ČSSZ (eportal.cssz.cz) – pro přihlášené </a:t>
            </a:r>
          </a:p>
          <a:p>
            <a:pPr marL="457200" lvl="1" indent="0">
              <a:buNone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pojištěnce i zaměstnavatele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</a:t>
            </a:fld>
            <a:endParaRPr lang="cs-CZ"/>
          </a:p>
        </p:txBody>
      </p:sp>
      <p:pic>
        <p:nvPicPr>
          <p:cNvPr id="1026" name="Picture 2" descr="Výpadek příjmu kvůli nemoci dítěte dorovná komerční pojištění">
            <a:extLst>
              <a:ext uri="{FF2B5EF4-FFF2-40B4-BE49-F238E27FC236}">
                <a16:creationId xmlns:a16="http://schemas.microsoft.com/office/drawing/2014/main" id="{AD520289-59D3-B834-5D22-C5A5DDB34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35" y="3575569"/>
            <a:ext cx="4729808" cy="2601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0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služba ePortálu ČSSZ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Vrácený seznam pro dané číslo rozhodnutí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30FDF9-89BD-47C3-A77F-4E9B52619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85" y="2257284"/>
            <a:ext cx="7502338" cy="4235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87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služba ePortálu ČSSZ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Detailní zobrazení údajů z podání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21</a:t>
            </a:fld>
            <a:endParaRPr lang="cs-CZ"/>
          </a:p>
        </p:txBody>
      </p:sp>
      <p:pic>
        <p:nvPicPr>
          <p:cNvPr id="5" name="Obrázek 4" descr="Obsah obrázku text, elektronika, snímek obrazovky, software&#10;&#10;Popis byl vytvořen automaticky">
            <a:extLst>
              <a:ext uri="{FF2B5EF4-FFF2-40B4-BE49-F238E27FC236}">
                <a16:creationId xmlns:a16="http://schemas.microsoft.com/office/drawing/2014/main" id="{D6A5DF43-E6D3-39A5-7ACC-D5EB34948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71" y="1502961"/>
            <a:ext cx="5096434" cy="5107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06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Odlišení jednotlivých druhů podání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Číslo rozhodnutí má celkem 18 znaků a liší se pro podání z lékařského SW a z ePortálu: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Lékařský SW: &lt;ICPE&gt;&lt;RRMMDD&gt;&lt;PORADOVE CISLO&gt;&lt;</a:t>
            </a:r>
            <a:r>
              <a:rPr lang="cs-CZ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DRUH_DAVKY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ePortál: &lt;ICPE&gt;&lt;CISLO_ZE_SEKVENCE&gt;&lt;</a:t>
            </a:r>
            <a:r>
              <a:rPr lang="cs-CZ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DRUH_DAVKY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&lt;ICPE&gt; je IČPE PZS, který podání vystavil (8 znaků)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&lt;RRMMDD&gt; je datum vystavení podání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&lt;PORADOVE CISLO&gt; je pořadové číslo podání v rámci jednoho IČPE a dne (3 cifry)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&lt;CISLO_ZE_SEKVENCE&gt; je číslo ze sekvence, která začíná 600000000 (9 cifer)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&lt;DRUH_DAVKY&gt; je písmeno označující, pro který druh dávky bylo podání vystaveno (1 znak):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M=PPM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T=otcovská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N=ošetřovné z důvodu ošetřování osoby/dítěte nebo péče o dítě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L=dlouhodobé ošetřovné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papírových podání bude používáno 8 znaků: 7 cifer + 1 znak rozlišující druh dávky (viz &lt;DRUH_DAVKY&gt;)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6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Důležité kontakty a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41717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pro vývojáře lékařských SW (dokumentace API)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https://www.cssz.cz/web/cz/informace-pro-vyvojare-mzdovych-a-personalnich-systemu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Odběr novinek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https://www.cssz.cz/web/cz/odber-novinek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Kontaktní email pro řešení problémů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podpora.eneschopenka@cssz.cz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o dostupnosti elektronických služeb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https://www.cssz.cz/status.html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6824D7-0C9F-63DF-9340-97CA9B76E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0587" y="2882149"/>
            <a:ext cx="3578334" cy="38393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FD2CB1A-0EF4-0BB9-94B2-D464AC3096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5816" y="1435756"/>
            <a:ext cx="3777046" cy="22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68323" y="2323749"/>
            <a:ext cx="9144000" cy="105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68323" y="4642273"/>
            <a:ext cx="535916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Pavel Borkovec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29842" y="4584583"/>
            <a:ext cx="4941116" cy="0"/>
          </a:xfrm>
          <a:prstGeom prst="line">
            <a:avLst/>
          </a:prstGeom>
          <a:ln w="19050">
            <a:solidFill>
              <a:srgbClr val="005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24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834057"/>
            <a:ext cx="2100624" cy="7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služba pro zaměstnavatele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Poskytuje operace: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Vrácení údajů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podání </a:t>
            </a: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konkrétní číslo rozhodnutí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Vstup: VS + číslo rozhodnutí + (RČ nebo příjmení + datum narození) + příznak pro odběr následných podání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Výstup: 0 až N podání pro dané číslo rozhodnutí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Vrácení všech podání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(nových podání, stornovaných podání)</a:t>
            </a: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dané období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 čísla rozhodnutí, o které se daný variabilní symbol zajímá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Vstup: VS + datum od + datum do (maximální délka intervalu je 31 dní)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Výstup: 0 až N podání pro různá čísla rozhodnutí, pro které byl požadován odběr dalších podání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Zrušení odběru podání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dané číslo rozhodnutí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Vstup: VS + číslo rozhodnutí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Výstup: OK/CHYBA</a:t>
            </a:r>
          </a:p>
          <a:p>
            <a:pPr marL="457200" lvl="1" indent="0">
              <a:buNone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81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služba pro zaměstnavatele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Posloupnost akcí (modelová situace)</a:t>
            </a:r>
          </a:p>
          <a:p>
            <a:pPr marL="457200" lvl="1" indent="0">
              <a:buNone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25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služba pro zaměstnavatele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5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7707B00-5D22-B1B2-0849-77FF70083769}"/>
              </a:ext>
            </a:extLst>
          </p:cNvPr>
          <p:cNvSpPr/>
          <p:nvPr/>
        </p:nvSpPr>
        <p:spPr>
          <a:xfrm>
            <a:off x="4554913" y="1614972"/>
            <a:ext cx="1025495" cy="43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Rpdp1</a:t>
            </a:r>
          </a:p>
          <a:p>
            <a:pPr algn="ctr"/>
            <a:r>
              <a:rPr lang="cs-CZ" sz="900" dirty="0"/>
              <a:t>2.2.2025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F13E9E4-7533-6B2E-F99C-2F8DA07F9D0A}"/>
              </a:ext>
            </a:extLst>
          </p:cNvPr>
          <p:cNvSpPr/>
          <p:nvPr/>
        </p:nvSpPr>
        <p:spPr>
          <a:xfrm>
            <a:off x="9151125" y="1614972"/>
            <a:ext cx="880217" cy="43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Rpdp2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10.4.2025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047A76C-C335-8710-62D4-3455A8AFEC77}"/>
              </a:ext>
            </a:extLst>
          </p:cNvPr>
          <p:cNvSpPr/>
          <p:nvPr/>
        </p:nvSpPr>
        <p:spPr>
          <a:xfrm>
            <a:off x="5812925" y="1614972"/>
            <a:ext cx="880217" cy="43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PtNp</a:t>
            </a:r>
            <a:endParaRPr lang="cs-CZ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20.2.2025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53844F4-AF31-1F84-BEB8-8FC907BB023E}"/>
              </a:ext>
            </a:extLst>
          </p:cNvPr>
          <p:cNvSpPr/>
          <p:nvPr/>
        </p:nvSpPr>
        <p:spPr>
          <a:xfrm>
            <a:off x="6925659" y="1614972"/>
            <a:ext cx="880217" cy="43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HolNp</a:t>
            </a:r>
            <a:endParaRPr lang="cs-CZ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28.2.2025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08C79A7-C7DE-1D11-8055-6DB23BE82A19}"/>
              </a:ext>
            </a:extLst>
          </p:cNvPr>
          <p:cNvSpPr/>
          <p:nvPr/>
        </p:nvSpPr>
        <p:spPr>
          <a:xfrm>
            <a:off x="8038393" y="1614972"/>
            <a:ext cx="880217" cy="43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PtNp</a:t>
            </a:r>
            <a:endParaRPr lang="cs-CZ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20.3.2025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DCA0970-2D5A-9185-4EF5-5652C3F05CBC}"/>
              </a:ext>
            </a:extLst>
          </p:cNvPr>
          <p:cNvSpPr/>
          <p:nvPr/>
        </p:nvSpPr>
        <p:spPr>
          <a:xfrm>
            <a:off x="1173979" y="2989457"/>
            <a:ext cx="2811567" cy="4357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Vrať data pro č. rozhodnutí 1</a:t>
            </a:r>
          </a:p>
          <a:p>
            <a:pPr algn="ctr"/>
            <a:r>
              <a:rPr lang="cs-CZ" sz="900" dirty="0"/>
              <a:t>20.2.2025 + odběr následných podání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E46DC04-73D3-CFE9-FA6B-F68A04A8379D}"/>
              </a:ext>
            </a:extLst>
          </p:cNvPr>
          <p:cNvSpPr/>
          <p:nvPr/>
        </p:nvSpPr>
        <p:spPr>
          <a:xfrm>
            <a:off x="1173979" y="1604575"/>
            <a:ext cx="2811566" cy="10513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         Lékař   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3E26B0D-04AA-038E-DF3F-4A736BB6A7A8}"/>
              </a:ext>
            </a:extLst>
          </p:cNvPr>
          <p:cNvSpPr/>
          <p:nvPr/>
        </p:nvSpPr>
        <p:spPr>
          <a:xfrm>
            <a:off x="1173979" y="4361893"/>
            <a:ext cx="2811567" cy="979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Vrať data za období</a:t>
            </a:r>
          </a:p>
          <a:p>
            <a:pPr algn="ctr"/>
            <a:r>
              <a:rPr lang="cs-CZ" sz="900" dirty="0"/>
              <a:t>1.2.2025 – 28.2.2025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0326D4C-E11B-1014-5B3A-FBA9B4D51068}"/>
              </a:ext>
            </a:extLst>
          </p:cNvPr>
          <p:cNvSpPr/>
          <p:nvPr/>
        </p:nvSpPr>
        <p:spPr>
          <a:xfrm>
            <a:off x="4554913" y="2989456"/>
            <a:ext cx="1025495" cy="43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Rpdp1</a:t>
            </a:r>
          </a:p>
          <a:p>
            <a:pPr algn="ctr"/>
            <a:r>
              <a:rPr lang="cs-CZ" sz="900" dirty="0"/>
              <a:t>2.2.2025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5992647-7386-AB87-2E9D-44CA8A0B7EDD}"/>
              </a:ext>
            </a:extLst>
          </p:cNvPr>
          <p:cNvSpPr/>
          <p:nvPr/>
        </p:nvSpPr>
        <p:spPr>
          <a:xfrm>
            <a:off x="5812925" y="2989457"/>
            <a:ext cx="880217" cy="435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PtNp</a:t>
            </a:r>
            <a:endParaRPr lang="cs-CZ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20.2.2025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5FA8BC9C-1BC1-5901-F398-B7A433B6E50C}"/>
              </a:ext>
            </a:extLst>
          </p:cNvPr>
          <p:cNvSpPr/>
          <p:nvPr/>
        </p:nvSpPr>
        <p:spPr>
          <a:xfrm>
            <a:off x="4554913" y="4361894"/>
            <a:ext cx="1025495" cy="43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Rpdp1</a:t>
            </a:r>
          </a:p>
          <a:p>
            <a:pPr algn="ctr"/>
            <a:r>
              <a:rPr lang="cs-CZ" sz="900" dirty="0"/>
              <a:t>2.2.2025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E45E6D0-EA0B-29B0-B5DB-2966E9BA5F5A}"/>
              </a:ext>
            </a:extLst>
          </p:cNvPr>
          <p:cNvSpPr/>
          <p:nvPr/>
        </p:nvSpPr>
        <p:spPr>
          <a:xfrm>
            <a:off x="5812925" y="4361894"/>
            <a:ext cx="880217" cy="435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PtNp</a:t>
            </a:r>
            <a:endParaRPr lang="cs-CZ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20.2.2025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F020D083-DD8F-4F10-D7F4-7B1CF13D11A4}"/>
              </a:ext>
            </a:extLst>
          </p:cNvPr>
          <p:cNvSpPr/>
          <p:nvPr/>
        </p:nvSpPr>
        <p:spPr>
          <a:xfrm>
            <a:off x="6925659" y="4361894"/>
            <a:ext cx="880217" cy="435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HolNp</a:t>
            </a:r>
            <a:endParaRPr lang="cs-CZ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28.2.2025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DCC78617-D878-E074-7F60-E8EF71D6AE19}"/>
              </a:ext>
            </a:extLst>
          </p:cNvPr>
          <p:cNvSpPr/>
          <p:nvPr/>
        </p:nvSpPr>
        <p:spPr>
          <a:xfrm>
            <a:off x="1173978" y="5549300"/>
            <a:ext cx="2811567" cy="989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Vrať data za období</a:t>
            </a:r>
          </a:p>
          <a:p>
            <a:pPr algn="ctr"/>
            <a:r>
              <a:rPr lang="cs-CZ" sz="900" dirty="0"/>
              <a:t>1.3.2025 – 31.3.2025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1A6AB5C-167A-575B-C480-CB5A51F43339}"/>
              </a:ext>
            </a:extLst>
          </p:cNvPr>
          <p:cNvSpPr/>
          <p:nvPr/>
        </p:nvSpPr>
        <p:spPr>
          <a:xfrm>
            <a:off x="8038393" y="5543612"/>
            <a:ext cx="880217" cy="43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PtNp</a:t>
            </a:r>
            <a:endParaRPr lang="cs-CZ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20.3.2025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4DEB5D6A-472C-62B9-4807-475BF040F548}"/>
              </a:ext>
            </a:extLst>
          </p:cNvPr>
          <p:cNvSpPr/>
          <p:nvPr/>
        </p:nvSpPr>
        <p:spPr>
          <a:xfrm>
            <a:off x="4710516" y="2158425"/>
            <a:ext cx="1025495" cy="43576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Rpop1</a:t>
            </a:r>
          </a:p>
          <a:p>
            <a:pPr algn="ctr"/>
            <a:r>
              <a:rPr lang="cs-CZ" sz="900" dirty="0"/>
              <a:t>5.2.2025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C8EAE0A5-9FE9-6515-2380-20B3946FA66D}"/>
              </a:ext>
            </a:extLst>
          </p:cNvPr>
          <p:cNvSpPr/>
          <p:nvPr/>
        </p:nvSpPr>
        <p:spPr>
          <a:xfrm>
            <a:off x="5812924" y="2169255"/>
            <a:ext cx="880217" cy="43576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PtNp</a:t>
            </a:r>
            <a:endParaRPr lang="cs-CZ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20.2.2025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D4B74DD8-281B-D29C-2700-D2C27E9E41C9}"/>
              </a:ext>
            </a:extLst>
          </p:cNvPr>
          <p:cNvSpPr/>
          <p:nvPr/>
        </p:nvSpPr>
        <p:spPr>
          <a:xfrm>
            <a:off x="6809400" y="2158425"/>
            <a:ext cx="880217" cy="43576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Rpop2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21.2.2025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25EB225A-1906-6927-8EBD-642606A5A712}"/>
              </a:ext>
            </a:extLst>
          </p:cNvPr>
          <p:cNvSpPr/>
          <p:nvPr/>
        </p:nvSpPr>
        <p:spPr>
          <a:xfrm>
            <a:off x="1173978" y="3592566"/>
            <a:ext cx="2811567" cy="4357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Vrať data pro č. rozhodnutí 2</a:t>
            </a:r>
          </a:p>
          <a:p>
            <a:pPr algn="ctr"/>
            <a:r>
              <a:rPr lang="cs-CZ" sz="900" dirty="0"/>
              <a:t>20.2.2025 + odběr následných podání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F1D30744-2E4F-129D-A481-086E7854F2C3}"/>
              </a:ext>
            </a:extLst>
          </p:cNvPr>
          <p:cNvSpPr/>
          <p:nvPr/>
        </p:nvSpPr>
        <p:spPr>
          <a:xfrm>
            <a:off x="2970910" y="1665422"/>
            <a:ext cx="968875" cy="43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/>
              <a:t>Číslo rozhodnutí</a:t>
            </a:r>
          </a:p>
          <a:p>
            <a:pPr algn="ctr"/>
            <a:r>
              <a:rPr lang="cs-CZ" sz="900" dirty="0"/>
              <a:t>1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D5BDC8C9-B18F-62E7-FCB2-A800268D4AAE}"/>
              </a:ext>
            </a:extLst>
          </p:cNvPr>
          <p:cNvSpPr/>
          <p:nvPr/>
        </p:nvSpPr>
        <p:spPr>
          <a:xfrm>
            <a:off x="2972693" y="2159191"/>
            <a:ext cx="968875" cy="43576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/>
              <a:t>Číslo rozhodnutí</a:t>
            </a:r>
          </a:p>
          <a:p>
            <a:pPr algn="ctr"/>
            <a:r>
              <a:rPr lang="cs-CZ" sz="900" dirty="0"/>
              <a:t>2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04350859-B20A-9DA5-93E0-F8A0F9D4A7EB}"/>
              </a:ext>
            </a:extLst>
          </p:cNvPr>
          <p:cNvSpPr/>
          <p:nvPr/>
        </p:nvSpPr>
        <p:spPr>
          <a:xfrm>
            <a:off x="4710516" y="3592566"/>
            <a:ext cx="1025495" cy="43576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Rpop1</a:t>
            </a:r>
          </a:p>
          <a:p>
            <a:pPr algn="ctr"/>
            <a:r>
              <a:rPr lang="cs-CZ" sz="900" dirty="0"/>
              <a:t>5.2.2025</a:t>
            </a: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EC68D1D4-CAA8-362F-EC7A-E7C172D02A91}"/>
              </a:ext>
            </a:extLst>
          </p:cNvPr>
          <p:cNvSpPr/>
          <p:nvPr/>
        </p:nvSpPr>
        <p:spPr>
          <a:xfrm>
            <a:off x="5812924" y="3603396"/>
            <a:ext cx="880217" cy="43576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PtNp</a:t>
            </a:r>
            <a:endParaRPr lang="cs-CZ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20.2.2025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EECDF7CB-3322-B007-20DF-2801188E7EE6}"/>
              </a:ext>
            </a:extLst>
          </p:cNvPr>
          <p:cNvSpPr/>
          <p:nvPr/>
        </p:nvSpPr>
        <p:spPr>
          <a:xfrm>
            <a:off x="4708918" y="4905347"/>
            <a:ext cx="1025495" cy="43576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Rpop1</a:t>
            </a:r>
          </a:p>
          <a:p>
            <a:pPr algn="ctr"/>
            <a:r>
              <a:rPr lang="cs-CZ" sz="900" dirty="0"/>
              <a:t>5.2.2025</a:t>
            </a: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23A0682C-B3FC-2648-6382-3CDFA5ADF32B}"/>
              </a:ext>
            </a:extLst>
          </p:cNvPr>
          <p:cNvSpPr/>
          <p:nvPr/>
        </p:nvSpPr>
        <p:spPr>
          <a:xfrm>
            <a:off x="5811326" y="4916177"/>
            <a:ext cx="880217" cy="43576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PtNp</a:t>
            </a:r>
            <a:endParaRPr lang="cs-CZ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20.2.2025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1CE5E98F-86A6-35A4-B666-DD2870BFABE8}"/>
              </a:ext>
            </a:extLst>
          </p:cNvPr>
          <p:cNvSpPr/>
          <p:nvPr/>
        </p:nvSpPr>
        <p:spPr>
          <a:xfrm>
            <a:off x="6807802" y="4905347"/>
            <a:ext cx="880217" cy="43576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Rpop2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21.2.2025</a:t>
            </a:r>
          </a:p>
        </p:txBody>
      </p:sp>
    </p:spTree>
    <p:extLst>
      <p:ext uri="{BB962C8B-B14F-4D97-AF65-F5344CB8AC3E}">
        <p14:creationId xmlns:p14="http://schemas.microsoft.com/office/powerpoint/2010/main" val="1053841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31" grpId="0" animBg="1"/>
      <p:bldP spid="32" grpId="0" animBg="1"/>
      <p:bldP spid="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DCE71978-D981-AA9E-311D-16E6E187C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646046"/>
              </p:ext>
            </p:extLst>
          </p:nvPr>
        </p:nvGraphicFramePr>
        <p:xfrm>
          <a:off x="838200" y="1825624"/>
          <a:ext cx="10515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562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Peněžitá pomoc v mateřství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o datu porodu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PodaniPdp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FBCB6C-3599-7CEF-BE79-FAB8CA10E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730" y="1415259"/>
            <a:ext cx="5358153" cy="53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9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C3B39F6-E578-328E-A090-55D86AE61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871" y="1330882"/>
            <a:ext cx="4412049" cy="50505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98579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Otcovská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o hospitalizaci dítěte ze zdravotních důvodů – </a:t>
            </a:r>
            <a:r>
              <a:rPr lang="cs-CZ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PodaniPhdzd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7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 – poskytovaná data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 o potřebě ošetřování/péče – vznik -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PodaniRpop1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64F7A5-58F4-0766-17BC-BA1482D75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18" y="1439138"/>
            <a:ext cx="4257226" cy="528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6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Metadata/LabelInfo.xml><?xml version="1.0" encoding="utf-8"?>
<clbl:labelList xmlns:clbl="http://schemas.microsoft.com/office/2020/mipLabelMetadata">
  <clbl:label id="{f5739ef6-d376-474b-ad4c-2e16178baf24}" enabled="1" method="Privileged" siteId="{6573a299-ce07-4046-aaa3-db180daff1a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6684</TotalTime>
  <Words>1156</Words>
  <Application>Microsoft Office PowerPoint</Application>
  <PresentationFormat>Širokoúhlá obrazovka</PresentationFormat>
  <Paragraphs>269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Wingdings</vt:lpstr>
      <vt:lpstr>Motiv Office</vt:lpstr>
      <vt:lpstr>Elektronizace dalších dávek nemocenského pojištění  Poskytování dat zaměstnavatelům</vt:lpstr>
      <vt:lpstr>DZNP – služba pro zaměstnavatele</vt:lpstr>
      <vt:lpstr>DZNP – služba pro zaměstnavatele</vt:lpstr>
      <vt:lpstr>DZNP – služba pro zaměstnavatele</vt:lpstr>
      <vt:lpstr>DZNP – služba pro zaměstnavatele</vt:lpstr>
      <vt:lpstr>DZNP – poskytovaná data</vt:lpstr>
      <vt:lpstr>DZNP – poskytovaná data</vt:lpstr>
      <vt:lpstr>DZNP – poskytovaná data</vt:lpstr>
      <vt:lpstr>DZNP – poskytovaná data</vt:lpstr>
      <vt:lpstr>DZNP – poskytovaná data</vt:lpstr>
      <vt:lpstr>DZNP – poskytovaná data</vt:lpstr>
      <vt:lpstr>DZNP – poskytovaná data</vt:lpstr>
      <vt:lpstr>DZNP – poskytovaná data</vt:lpstr>
      <vt:lpstr>DZNP – poskytovaná data</vt:lpstr>
      <vt:lpstr>DZNP – poskytovaná data</vt:lpstr>
      <vt:lpstr>DZNP – poskytovaná data</vt:lpstr>
      <vt:lpstr>DZNP – poskytovaná data</vt:lpstr>
      <vt:lpstr>DZNP – služba APEP</vt:lpstr>
      <vt:lpstr>DZNP – služba ePortálu ČSSZ</vt:lpstr>
      <vt:lpstr>DZNP – služba ePortálu ČSSZ</vt:lpstr>
      <vt:lpstr>DZNP – služba ePortálu ČSSZ</vt:lpstr>
      <vt:lpstr>Odlišení jednotlivých druhů podání</vt:lpstr>
      <vt:lpstr>Důležité kontakty a služby</vt:lpstr>
      <vt:lpstr>Prezentace aplikace PowerPoint</vt:lpstr>
    </vt:vector>
  </TitlesOfParts>
  <Company>ČSSZ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Koukolová Tereza (ČSSZ 0)</dc:creator>
  <cp:lastModifiedBy>BORKOVEC Pavel</cp:lastModifiedBy>
  <cp:revision>23</cp:revision>
  <dcterms:created xsi:type="dcterms:W3CDTF">2023-03-02T13:57:36Z</dcterms:created>
  <dcterms:modified xsi:type="dcterms:W3CDTF">2024-09-09T14:55:58Z</dcterms:modified>
</cp:coreProperties>
</file>