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91" r:id="rId5"/>
    <p:sldId id="272" r:id="rId6"/>
    <p:sldId id="279" r:id="rId7"/>
    <p:sldId id="284" r:id="rId8"/>
    <p:sldId id="267" r:id="rId9"/>
    <p:sldId id="268" r:id="rId10"/>
    <p:sldId id="275" r:id="rId11"/>
    <p:sldId id="292" r:id="rId12"/>
    <p:sldId id="281" r:id="rId13"/>
    <p:sldId id="286" r:id="rId14"/>
    <p:sldId id="285" r:id="rId15"/>
    <p:sldId id="270" r:id="rId16"/>
    <p:sldId id="271" r:id="rId17"/>
    <p:sldId id="293" r:id="rId18"/>
    <p:sldId id="287" r:id="rId19"/>
    <p:sldId id="273" r:id="rId20"/>
    <p:sldId id="280" r:id="rId21"/>
    <p:sldId id="288" r:id="rId22"/>
    <p:sldId id="289" r:id="rId23"/>
    <p:sldId id="290" r:id="rId24"/>
    <p:sldId id="258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B04D-3A4E-46BC-8473-8CE1957B3CF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EB7F-8DFA-47D4-915F-68260FB02F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1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A59-ADC4-471B-890F-9ED2D9991B1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8238-A6B4-4955-8D2A-F5B3D7886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23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4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2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5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9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1D7-C3F7-48EA-BD07-508A1D22B9E9}" type="datetime1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2B43-A2F9-46FF-A615-81587A5A013A}" type="datetime1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6856-3FD3-4570-A84E-31BBB4CD1CEA}" type="datetime1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398-CC3F-4FDF-B8BE-C428D8BA38E2}" type="datetime1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29FC-FBE2-4CA5-B759-091BB99936E6}" type="datetime1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D0CC-9A5C-4A98-82BF-FC44FA10E6FF}" type="datetime1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53D-E7F3-443E-AA8C-8172A17ADE9B}" type="datetime1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C944-34BF-47B1-AFCF-2EA0E91304EA}" type="datetime1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E7E-0023-4A84-A0D8-CD13F25EEF0E}" type="datetime1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1A9-0CD0-49AC-9390-864DABEF81B6}" type="datetime1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9F66-6C57-4695-87BB-7393B426D40E}" type="datetime1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09-FB57-4518-B0CB-8B477F92E050}" type="datetime1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280" y="2789717"/>
            <a:ext cx="5447251" cy="1056183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Elektronizace dávek nemocenského pojištění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323" y="4642273"/>
            <a:ext cx="5359167" cy="7075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Eva Bolcková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editelka odboru nemocenského pojištění ČSSZ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668323" y="6088492"/>
            <a:ext cx="5359167" cy="70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13. 6. 2024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62" y="863332"/>
            <a:ext cx="1426240" cy="692458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54" y="909707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08" y="887981"/>
            <a:ext cx="6105913" cy="4719638"/>
          </a:xfrm>
        </p:spPr>
      </p:pic>
    </p:spTree>
    <p:extLst>
      <p:ext uri="{BB962C8B-B14F-4D97-AF65-F5344CB8AC3E}">
        <p14:creationId xmlns:p14="http://schemas.microsoft.com/office/powerpoint/2010/main" val="3641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59" y="200084"/>
            <a:ext cx="6690594" cy="652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6" y="151306"/>
            <a:ext cx="3765664" cy="6648199"/>
          </a:xfrm>
        </p:spPr>
      </p:pic>
    </p:spTree>
    <p:extLst>
      <p:ext uri="{BB962C8B-B14F-4D97-AF65-F5344CB8AC3E}">
        <p14:creationId xmlns:p14="http://schemas.microsoft.com/office/powerpoint/2010/main" val="3191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bude hlásit číslo rozhodnutí (identifikátor) zaměstnavateli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si bude moci na základě identifikátoru ověřit údaje potvrzené lékařem o potřebě ošetřování prostřednictvím elektronických služeb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ČSSZ, dotazovací služba ze mzdového SW, na žádost zasílání notifikací (aktualizace k dotazovanému případu – trvání, ukončení, opravné podání)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zašle elektronické podání s oznámením o žádosti ČSSZ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Dávka bude vyplacena stejným způsobem, který je používán v současnosti u nemocenského („jak mzda, tak dávka“)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1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76" y="772941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 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66164" y="107946"/>
            <a:ext cx="6682228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559576" y="2053491"/>
            <a:ext cx="8058737" cy="3937734"/>
            <a:chOff x="1547998" y="2160000"/>
            <a:chExt cx="6299802" cy="2591410"/>
          </a:xfrm>
        </p:grpSpPr>
        <p:grpSp>
          <p:nvGrpSpPr>
            <p:cNvPr id="91" name="Skupina 90"/>
            <p:cNvGrpSpPr/>
            <p:nvPr/>
          </p:nvGrpSpPr>
          <p:grpSpPr>
            <a:xfrm>
              <a:off x="1547998" y="2160000"/>
              <a:ext cx="6299802" cy="2591360"/>
              <a:chOff x="1547998" y="2160000"/>
              <a:chExt cx="6299802" cy="2591360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1547998" y="2160000"/>
                <a:ext cx="6299802" cy="2591360"/>
                <a:chOff x="1547998" y="2160000"/>
                <a:chExt cx="6299802" cy="2591360"/>
              </a:xfrm>
            </p:grpSpPr>
            <p:grpSp>
              <p:nvGrpSpPr>
                <p:cNvPr id="85" name="Skupina 84"/>
                <p:cNvGrpSpPr/>
                <p:nvPr/>
              </p:nvGrpSpPr>
              <p:grpSpPr>
                <a:xfrm>
                  <a:off x="1547998" y="2160000"/>
                  <a:ext cx="6299802" cy="2591360"/>
                  <a:chOff x="1547998" y="2160000"/>
                  <a:chExt cx="6299802" cy="2591360"/>
                </a:xfrm>
              </p:grpSpPr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1547998" y="2160000"/>
                    <a:ext cx="6299802" cy="2591360"/>
                    <a:chOff x="1547998" y="2160000"/>
                    <a:chExt cx="6299802" cy="2591360"/>
                  </a:xfrm>
                </p:grpSpPr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1547998" y="2160000"/>
                      <a:ext cx="6299802" cy="2030812"/>
                      <a:chOff x="1547998" y="2160000"/>
                      <a:chExt cx="6299802" cy="2030812"/>
                    </a:xfrm>
                  </p:grpSpPr>
                  <p:grpSp>
                    <p:nvGrpSpPr>
                      <p:cNvPr id="36" name="Skupina 35"/>
                      <p:cNvGrpSpPr/>
                      <p:nvPr/>
                    </p:nvGrpSpPr>
                    <p:grpSpPr>
                      <a:xfrm>
                        <a:off x="1547998" y="2160000"/>
                        <a:ext cx="6191252" cy="503705"/>
                        <a:chOff x="1547998" y="2160000"/>
                        <a:chExt cx="6191252" cy="503705"/>
                      </a:xfrm>
                    </p:grpSpPr>
                    <p:grpSp>
                      <p:nvGrpSpPr>
                        <p:cNvPr id="7" name="Skupina 6"/>
                        <p:cNvGrpSpPr/>
                        <p:nvPr/>
                      </p:nvGrpSpPr>
                      <p:grpSpPr>
                        <a:xfrm>
                          <a:off x="1547998" y="2160000"/>
                          <a:ext cx="1188001" cy="467360"/>
                          <a:chOff x="971440" y="3065004"/>
                          <a:chExt cx="1188001" cy="467360"/>
                        </a:xfrm>
                      </p:grpSpPr>
                      <p:sp>
                        <p:nvSpPr>
                          <p:cNvPr id="19" name="Zaoblený obdélník 18"/>
                          <p:cNvSpPr/>
                          <p:nvPr/>
                        </p:nvSpPr>
                        <p:spPr>
                          <a:xfrm>
                            <a:off x="971440" y="3065004"/>
                            <a:ext cx="1188001" cy="467360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" name="Textové pole 2"/>
                          <p:cNvSpPr txBox="1"/>
                          <p:nvPr/>
                        </p:nvSpPr>
                        <p:spPr>
                          <a:xfrm>
                            <a:off x="1079442" y="3065004"/>
                            <a:ext cx="1005864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</a:t>
                            </a: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LÉKAŘ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" name="Skupina 10"/>
                        <p:cNvGrpSpPr/>
                        <p:nvPr/>
                      </p:nvGrpSpPr>
                      <p:grpSpPr>
                        <a:xfrm>
                          <a:off x="2772000" y="2160000"/>
                          <a:ext cx="3239135" cy="503705"/>
                          <a:chOff x="4464727" y="3265540"/>
                          <a:chExt cx="3239135" cy="503705"/>
                        </a:xfrm>
                      </p:grpSpPr>
                      <p:cxnSp>
                        <p:nvCxnSpPr>
                          <p:cNvPr id="24" name="Přímá spojnice se šipkou 23"/>
                          <p:cNvCxnSpPr/>
                          <p:nvPr/>
                        </p:nvCxnSpPr>
                        <p:spPr>
                          <a:xfrm>
                            <a:off x="4464727" y="3445540"/>
                            <a:ext cx="323913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4472C4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5" name="Přímá spojnice se šipkou 24"/>
                          <p:cNvCxnSpPr/>
                          <p:nvPr/>
                        </p:nvCxnSpPr>
                        <p:spPr>
                          <a:xfrm flipH="1">
                            <a:off x="4464727" y="3553540"/>
                            <a:ext cx="323786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70AD47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26" name="Textové pole 16"/>
                          <p:cNvSpPr txBox="1"/>
                          <p:nvPr/>
                        </p:nvSpPr>
                        <p:spPr>
                          <a:xfrm>
                            <a:off x="5184727" y="3589540"/>
                            <a:ext cx="1798955" cy="17970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53813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Poskytnutí údajů z databáze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Textové pole 17"/>
                          <p:cNvSpPr txBox="1"/>
                          <p:nvPr/>
                        </p:nvSpPr>
                        <p:spPr>
                          <a:xfrm>
                            <a:off x="4464727" y="3265540"/>
                            <a:ext cx="3239135" cy="18005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Vystavení Rozhodnutí o </a:t>
                            </a:r>
                            <a:r>
                              <a:rPr kumimoji="0" lang="cs-CZ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potřebě </a:t>
                            </a: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ošetřování / péče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" name="Skupina 11"/>
                        <p:cNvGrpSpPr/>
                        <p:nvPr/>
                      </p:nvGrpSpPr>
                      <p:grpSpPr>
                        <a:xfrm>
                          <a:off x="6120000" y="2160000"/>
                          <a:ext cx="1619250" cy="467360"/>
                          <a:chOff x="5265668" y="3169826"/>
                          <a:chExt cx="1619250" cy="467360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5265668" y="3169826"/>
                            <a:ext cx="1619250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5373668" y="3169826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5" name="Přímá spojnice se šipkou 54"/>
                      <p:cNvCxnSpPr/>
                      <p:nvPr/>
                    </p:nvCxnSpPr>
                    <p:spPr>
                      <a:xfrm>
                        <a:off x="6606570" y="2734267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6" name="Přímá spojnice se šipkou 55"/>
                      <p:cNvCxnSpPr/>
                      <p:nvPr/>
                    </p:nvCxnSpPr>
                    <p:spPr>
                      <a:xfrm flipV="1">
                        <a:off x="6711265" y="2734267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57" name="Textové pole 23"/>
                      <p:cNvSpPr txBox="1"/>
                      <p:nvPr/>
                    </p:nvSpPr>
                    <p:spPr>
                      <a:xfrm>
                        <a:off x="6121778" y="2751267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Ověření údajů </a:t>
                        </a: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 potřebě </a:t>
                        </a: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ošetřování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Textové pole 24"/>
                      <p:cNvSpPr txBox="1"/>
                      <p:nvPr/>
                    </p:nvSpPr>
                    <p:spPr>
                      <a:xfrm>
                        <a:off x="6755296" y="2734267"/>
                        <a:ext cx="575310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9" name="Textové pole 67"/>
                      <p:cNvSpPr txBox="1"/>
                      <p:nvPr/>
                    </p:nvSpPr>
                    <p:spPr>
                      <a:xfrm>
                        <a:off x="7416000" y="2736000"/>
                        <a:ext cx="431800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0" name="Přímá spojnice se šipkou 59"/>
                      <p:cNvCxnSpPr/>
                      <p:nvPr/>
                    </p:nvCxnSpPr>
                    <p:spPr>
                      <a:xfrm>
                        <a:off x="7344000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72" name="Skupina 71"/>
                    <p:cNvGrpSpPr/>
                    <p:nvPr/>
                  </p:nvGrpSpPr>
                  <p:grpSpPr>
                    <a:xfrm>
                      <a:off x="6120000" y="4284000"/>
                      <a:ext cx="1619250" cy="467360"/>
                      <a:chOff x="5418068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70" name="Zaoblený obdélník 69"/>
                      <p:cNvSpPr/>
                      <p:nvPr/>
                    </p:nvSpPr>
                    <p:spPr>
                      <a:xfrm>
                        <a:off x="5418068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Textové pole 12"/>
                      <p:cNvSpPr txBox="1"/>
                      <p:nvPr/>
                    </p:nvSpPr>
                    <p:spPr>
                      <a:xfrm>
                        <a:off x="5526068" y="3322787"/>
                        <a:ext cx="1475099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78" name="Přímá spojnice se šipkou 77"/>
                  <p:cNvCxnSpPr/>
                  <p:nvPr/>
                </p:nvCxnSpPr>
                <p:spPr>
                  <a:xfrm flipH="1">
                    <a:off x="2700000" y="2664000"/>
                    <a:ext cx="3382645" cy="161925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79" name="Textové pole 41"/>
                  <p:cNvSpPr txBox="1"/>
                  <p:nvPr/>
                </p:nvSpPr>
                <p:spPr>
                  <a:xfrm rot="19790653">
                    <a:off x="2975066" y="3141998"/>
                    <a:ext cx="2572024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82" name="Zaoblený obdélník 81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Pojištěnec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89" name="Přímá spojnice se šipkou 88"/>
              <p:cNvCxnSpPr/>
              <p:nvPr/>
            </p:nvCxnSpPr>
            <p:spPr>
              <a:xfrm>
                <a:off x="2844000" y="4392000"/>
                <a:ext cx="305879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0" name="Textové pole 95"/>
            <p:cNvSpPr txBox="1"/>
            <p:nvPr/>
          </p:nvSpPr>
          <p:spPr>
            <a:xfrm>
              <a:off x="3168000" y="4392000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Oznámení o potřebě ošetřování </a:t>
              </a:r>
              <a:endPara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žádost o ošetřovné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790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vystaví elektronicky Rozhodnutí o potřebě dlouhodobé péče v případech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hospitalizace alespoň 4 kalendářní dny po sobě jdoucí + předpoklad potřeby dlouhodobé péče po dobu alespoň 30 kalendářních dnů po propuštění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hospitalizace,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inkurabilního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stavu, který vyžaduje poskytování paliativní péče a dlouhodobé péče v domácím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vystavení bude generováno číslo elektronického formuláře – obdobně jako u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rozhodnutí o potřebě dlouhodobé péče zašle ČSSZ.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zašle pojištěnci identifikátor formou SMS či e-mailu (dle sdělených kontaktních údajů), příp. lékař předá rozhodnutí pojištěnci v listinné podobě; rozhodnutí bude pro pojištěnce dostupné na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vzniku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potřeby dlouhodobé péče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ukončení potřeby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péče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trvání potřeby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péče (nejméně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jednou měsíčně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louhodobého ošetřovného se týká převzetí do péče, propuštění z péče, hospitalizace, </a:t>
            </a:r>
            <a:r>
              <a:rPr lang="cs-CZ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diagnózy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917" y="140464"/>
            <a:ext cx="5352331" cy="65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1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43" y="762258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 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9578" y="191025"/>
            <a:ext cx="668222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B536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559578" y="2053491"/>
            <a:ext cx="8495573" cy="4092470"/>
            <a:chOff x="1548000" y="2160000"/>
            <a:chExt cx="6299800" cy="2693241"/>
          </a:xfrm>
        </p:grpSpPr>
        <p:grpSp>
          <p:nvGrpSpPr>
            <p:cNvPr id="91" name="Skupina 90"/>
            <p:cNvGrpSpPr/>
            <p:nvPr/>
          </p:nvGrpSpPr>
          <p:grpSpPr>
            <a:xfrm>
              <a:off x="1548000" y="2160000"/>
              <a:ext cx="6299800" cy="2591360"/>
              <a:chOff x="1548000" y="2160000"/>
              <a:chExt cx="6299800" cy="2591360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1548000" y="2160000"/>
                <a:ext cx="6299800" cy="2591360"/>
                <a:chOff x="1548000" y="2160000"/>
                <a:chExt cx="6299800" cy="2591360"/>
              </a:xfrm>
            </p:grpSpPr>
            <p:grpSp>
              <p:nvGrpSpPr>
                <p:cNvPr id="85" name="Skupina 84"/>
                <p:cNvGrpSpPr/>
                <p:nvPr/>
              </p:nvGrpSpPr>
              <p:grpSpPr>
                <a:xfrm>
                  <a:off x="1548000" y="2160000"/>
                  <a:ext cx="6299800" cy="2591360"/>
                  <a:chOff x="1548000" y="2160000"/>
                  <a:chExt cx="6299800" cy="2591360"/>
                </a:xfrm>
              </p:grpSpPr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1548000" y="2160000"/>
                    <a:ext cx="6299800" cy="2591360"/>
                    <a:chOff x="1548000" y="2160000"/>
                    <a:chExt cx="6299800" cy="2591360"/>
                  </a:xfrm>
                </p:grpSpPr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1548000" y="2160000"/>
                      <a:ext cx="6299800" cy="2059163"/>
                      <a:chOff x="1548000" y="2160000"/>
                      <a:chExt cx="6299800" cy="2059163"/>
                    </a:xfrm>
                  </p:grpSpPr>
                  <p:grpSp>
                    <p:nvGrpSpPr>
                      <p:cNvPr id="36" name="Skupina 35"/>
                      <p:cNvGrpSpPr/>
                      <p:nvPr/>
                    </p:nvGrpSpPr>
                    <p:grpSpPr>
                      <a:xfrm>
                        <a:off x="1548000" y="2160000"/>
                        <a:ext cx="6191250" cy="518074"/>
                        <a:chOff x="1548000" y="2160000"/>
                        <a:chExt cx="6191250" cy="518074"/>
                      </a:xfrm>
                    </p:grpSpPr>
                    <p:grpSp>
                      <p:nvGrpSpPr>
                        <p:cNvPr id="7" name="Skupina 6"/>
                        <p:cNvGrpSpPr/>
                        <p:nvPr/>
                      </p:nvGrpSpPr>
                      <p:grpSpPr>
                        <a:xfrm>
                          <a:off x="1548000" y="2160000"/>
                          <a:ext cx="1079500" cy="467360"/>
                          <a:chOff x="971442" y="3065004"/>
                          <a:chExt cx="1079500" cy="467360"/>
                        </a:xfrm>
                      </p:grpSpPr>
                      <p:sp>
                        <p:nvSpPr>
                          <p:cNvPr id="19" name="Zaoblený obdélník 18"/>
                          <p:cNvSpPr/>
                          <p:nvPr/>
                        </p:nvSpPr>
                        <p:spPr>
                          <a:xfrm>
                            <a:off x="971442" y="3065004"/>
                            <a:ext cx="1079500" cy="467360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" name="Textové pole 2"/>
                          <p:cNvSpPr txBox="1"/>
                          <p:nvPr/>
                        </p:nvSpPr>
                        <p:spPr>
                          <a:xfrm>
                            <a:off x="1043755" y="3065004"/>
                            <a:ext cx="934848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LÉKAŘ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" name="Skupina 10"/>
                        <p:cNvGrpSpPr/>
                        <p:nvPr/>
                      </p:nvGrpSpPr>
                      <p:grpSpPr>
                        <a:xfrm>
                          <a:off x="2772000" y="2160000"/>
                          <a:ext cx="3239135" cy="518074"/>
                          <a:chOff x="4464727" y="3265540"/>
                          <a:chExt cx="3239135" cy="518074"/>
                        </a:xfrm>
                      </p:grpSpPr>
                      <p:cxnSp>
                        <p:nvCxnSpPr>
                          <p:cNvPr id="24" name="Přímá spojnice se šipkou 23"/>
                          <p:cNvCxnSpPr/>
                          <p:nvPr/>
                        </p:nvCxnSpPr>
                        <p:spPr>
                          <a:xfrm>
                            <a:off x="4464727" y="3445540"/>
                            <a:ext cx="323913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4472C4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5" name="Přímá spojnice se šipkou 24"/>
                          <p:cNvCxnSpPr/>
                          <p:nvPr/>
                        </p:nvCxnSpPr>
                        <p:spPr>
                          <a:xfrm flipH="1">
                            <a:off x="4464727" y="3553540"/>
                            <a:ext cx="323786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70AD47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26" name="Textové pole 16"/>
                          <p:cNvSpPr txBox="1"/>
                          <p:nvPr/>
                        </p:nvSpPr>
                        <p:spPr>
                          <a:xfrm>
                            <a:off x="5070808" y="3603909"/>
                            <a:ext cx="1798955" cy="17970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53813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Poskytnutí údajů z databáze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Textové pole 17"/>
                          <p:cNvSpPr txBox="1"/>
                          <p:nvPr/>
                        </p:nvSpPr>
                        <p:spPr>
                          <a:xfrm>
                            <a:off x="4464727" y="3265540"/>
                            <a:ext cx="3239135" cy="18005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Vystavení Rozhodnutí o </a:t>
                            </a:r>
                            <a:r>
                              <a:rPr kumimoji="0" lang="cs-CZ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potřebě dlouhodobé </a:t>
                            </a: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péče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" name="Skupina 11"/>
                        <p:cNvGrpSpPr/>
                        <p:nvPr/>
                      </p:nvGrpSpPr>
                      <p:grpSpPr>
                        <a:xfrm>
                          <a:off x="6120000" y="2160000"/>
                          <a:ext cx="1619250" cy="467360"/>
                          <a:chOff x="5265668" y="3169826"/>
                          <a:chExt cx="1619250" cy="467360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5265668" y="3169826"/>
                            <a:ext cx="1619250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5373668" y="3169826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5" name="Přímá spojnice se šipkou 54"/>
                      <p:cNvCxnSpPr/>
                      <p:nvPr/>
                    </p:nvCxnSpPr>
                    <p:spPr>
                      <a:xfrm>
                        <a:off x="6652873" y="2737091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6" name="Přímá spojnice se šipkou 55"/>
                      <p:cNvCxnSpPr/>
                      <p:nvPr/>
                    </p:nvCxnSpPr>
                    <p:spPr>
                      <a:xfrm flipV="1">
                        <a:off x="6743099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57" name="Textové pole 23"/>
                      <p:cNvSpPr txBox="1"/>
                      <p:nvPr/>
                    </p:nvSpPr>
                    <p:spPr>
                      <a:xfrm>
                        <a:off x="6170382" y="2779618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Ověření údajů o </a:t>
                        </a: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potřebě dlouhodobé péče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Textové pole 24"/>
                      <p:cNvSpPr txBox="1"/>
                      <p:nvPr/>
                    </p:nvSpPr>
                    <p:spPr>
                      <a:xfrm>
                        <a:off x="6770114" y="2734724"/>
                        <a:ext cx="575310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9" name="Textové pole 67"/>
                      <p:cNvSpPr txBox="1"/>
                      <p:nvPr/>
                    </p:nvSpPr>
                    <p:spPr>
                      <a:xfrm>
                        <a:off x="7416000" y="2736000"/>
                        <a:ext cx="431800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0" name="Přímá spojnice se šipkou 59"/>
                      <p:cNvCxnSpPr/>
                      <p:nvPr/>
                    </p:nvCxnSpPr>
                    <p:spPr>
                      <a:xfrm>
                        <a:off x="7344000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72" name="Skupina 71"/>
                    <p:cNvGrpSpPr/>
                    <p:nvPr/>
                  </p:nvGrpSpPr>
                  <p:grpSpPr>
                    <a:xfrm>
                      <a:off x="6120000" y="4284000"/>
                      <a:ext cx="1619250" cy="467360"/>
                      <a:chOff x="5418068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70" name="Zaoblený obdélník 69"/>
                      <p:cNvSpPr/>
                      <p:nvPr/>
                    </p:nvSpPr>
                    <p:spPr>
                      <a:xfrm>
                        <a:off x="5418068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Textové pole 12"/>
                      <p:cNvSpPr txBox="1"/>
                      <p:nvPr/>
                    </p:nvSpPr>
                    <p:spPr>
                      <a:xfrm>
                        <a:off x="5526068" y="3322787"/>
                        <a:ext cx="1439545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78" name="Přímá spojnice se šipkou 77"/>
                  <p:cNvCxnSpPr/>
                  <p:nvPr/>
                </p:nvCxnSpPr>
                <p:spPr>
                  <a:xfrm flipH="1">
                    <a:off x="2700000" y="2664000"/>
                    <a:ext cx="3382645" cy="161925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79" name="Textové pole 41"/>
                  <p:cNvSpPr txBox="1"/>
                  <p:nvPr/>
                </p:nvSpPr>
                <p:spPr>
                  <a:xfrm rot="19911717">
                    <a:off x="3107888" y="3142101"/>
                    <a:ext cx="2339340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82" name="Zaoblený obdélník 81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Pojištěnec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89" name="Přímá spojnice se šipkou 88"/>
              <p:cNvCxnSpPr/>
              <p:nvPr/>
            </p:nvCxnSpPr>
            <p:spPr>
              <a:xfrm>
                <a:off x="2844000" y="4392000"/>
                <a:ext cx="305879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0" name="Textové pole 95"/>
            <p:cNvSpPr txBox="1"/>
            <p:nvPr/>
          </p:nvSpPr>
          <p:spPr>
            <a:xfrm>
              <a:off x="3192939" y="4493831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Oznámení o potřebě 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dlouhodobé péče a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žádost o 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dlouhodobé ošetřovné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10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Otcovská</a:t>
            </a:r>
            <a:endParaRPr lang="cs-CZ" sz="36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oznamuje zaměstnavateli nástup na rodičovskou dovolenou a žádá o otcovskou.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předává OSSZ oznámení o žádosti a podklady pro rozhodnutí o nároku a výši dávky.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lékaře pro účely otcovské v naprosté většině případů není třeba.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Potvrzuje se jen případná hospitalizace dítěte ze zdravotních důvodů na straně dítěte nebo matky dítěte, která nastala v průběhu 6-ti týdnů ode dne porodu.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Zavedení elektronizace dávek NP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zákona byl předložen Poslanecké sněmovně jako sněmovní tisk č. 706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Vypořádání připomínek bylo projednáno se zástupci lékařských i zaměstnavatelských sdružení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Navrhovaná účinnost je od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1. 1. 2025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straně ČSSZ probíhají technické přípravy v průběhu legislativního procesu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Součástí návrhu je zavedení ošetřovného u OSVČ a zaměstnanců na DPP a DPČ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93" y="440257"/>
            <a:ext cx="5443191" cy="6098655"/>
          </a:xfrm>
        </p:spPr>
      </p:pic>
    </p:spTree>
    <p:extLst>
      <p:ext uri="{BB962C8B-B14F-4D97-AF65-F5344CB8AC3E}">
        <p14:creationId xmlns:p14="http://schemas.microsoft.com/office/powerpoint/2010/main" val="20832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78" y="771492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 lékaře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578" y="1617706"/>
            <a:ext cx="9155921" cy="4920085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</a:t>
            </a: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 </a:t>
            </a: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poskytovatel </a:t>
            </a:r>
            <a:r>
              <a:rPr lang="cs-CZ" sz="20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pracovnělékařských</a:t>
            </a: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služeb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 posuzuje, zda jsou splněny podmínky pro vydání rozhodnutí o skutečnosti, že byť pojištěnka nevykonává práci zakázanou těhotným ženám, matkám do konce 9 měsíce po porodu a kojícím ženám,  vykonávaná práce ohrožuje její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těhotenství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mateřství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schopnost kojení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Posuzuje se konkrétní vykonávaná práce ve vztahu ke zdravotnímu stavu konkrétní pojištěnky.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 vystavené rozhodnutí předává pojištěnce, která jej předloží zaměstnavateli. Na ČSSZ lékař rozhodnutí nezasílá.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když zaměstnavatel na základě rozhodnutí lékaře převede pojištěnku na jinou práci či jinak upraví pracovní podmínky, nemusí vzniknout nárok na dávku (dosahování stejného výdělku)</a:t>
            </a:r>
            <a:endParaRPr lang="cs-CZ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59787" y="246720"/>
            <a:ext cx="1034156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1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Vyrovnávací příspěvek v těhotenství a mateřství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5E1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2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78" y="771492"/>
            <a:ext cx="7832855" cy="720000"/>
          </a:xfrm>
        </p:spPr>
        <p:txBody>
          <a:bodyPr rtlCol="0">
            <a:normAutofit/>
          </a:bodyPr>
          <a:lstStyle/>
          <a:p>
            <a:r>
              <a:rPr lang="cs-CZ" sz="28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 – případy využití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578" y="1617706"/>
            <a:ext cx="9155921" cy="492008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Praktický lékař</a:t>
            </a:r>
            <a:endParaRPr lang="cs-CZ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stav pacienta vyžaduje nutně ošetřování jinou osobou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Osoba, která jinak pečuje o dítě, onemocněla a nemůže proto pečovat o dítě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nkurabilní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stav – rozhoduje o vzniku a ukončení, potvrzuje trvání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Hospitalizace – přebírá do péče případ z nemocnice, potvrzuje trvání, rozhoduje o ukončení</a:t>
            </a:r>
          </a:p>
          <a:p>
            <a:pPr marL="0" lvl="0" indent="0">
              <a:buNone/>
            </a:pP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Praktický 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 pro děti a dorost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stav dítěte vyžaduje nutně ošetřování jinou osobou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Karanténa dítěte do 10 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Inkurabilní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stav – rozhoduje o vzniku a ukončení, potvrzuje trvání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Hospitalizace – přebírá do péče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případ z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nemocnice, potvrzuje trvání, rozhoduje o ukončení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2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78" y="771492"/>
            <a:ext cx="7832855" cy="720000"/>
          </a:xfrm>
        </p:spPr>
        <p:txBody>
          <a:bodyPr rtlCol="0">
            <a:normAutofit/>
          </a:bodyPr>
          <a:lstStyle/>
          <a:p>
            <a:r>
              <a:rPr lang="cs-CZ" sz="28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 – případy využití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578" y="1617706"/>
            <a:ext cx="9155921" cy="492008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Gynekolog</a:t>
            </a:r>
            <a:endParaRPr lang="cs-CZ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 – potvrzení data porodu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 a dlouhodobé ošetřovné – spíše výjimečně (obdobné případy jako praktický lékař)</a:t>
            </a:r>
          </a:p>
          <a:p>
            <a:pPr marL="0" lvl="0" indent="0"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Nemocnice (poskytovatel lůžkové péče)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Potvrzuje hospitalizaci ošetřované osoby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Rozhoduje o vzniku potřeby péče v případě hospitalizace osoby, která jinak pečuje o dítě do 10 let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Rozhoduje o vzniku dlouhodobé péče z důvodu hospitalizace (aspoň 4 dny)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Potvrzuje hospitalizaci ošetřované osoby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Potvrzuje hospitalizaci dítěte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 – potvrzení data předčasného porodu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6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68323" y="2323749"/>
            <a:ext cx="9144000" cy="10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68323" y="4642273"/>
            <a:ext cx="53591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0" y="863332"/>
            <a:ext cx="1426240" cy="692458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88" y="863332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Principy elektronizace dávek nemocenského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stávajících kanálů a procesů - navázání na zavedené řešení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lékařů do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systému prostřednictvím lékařských SW či aplikace na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ČSSZ; identifikace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autentizace lékaře bude probíhat jako u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(nebude vyžadován elektronický podpis).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Povinně elektronický systém, pro případy výpadků bude papírový tiskopis.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Lékaři postupují shodně jak u pojištěnců ČSSZ tak služebních orgánů (nezabývají se pojistným vztahem; tím, kdo bude ošetřovat).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Veškeré údaje o potřebách ošetřování budou zasílány do systému ČSSZ a dostupné pro služební orgány a zaměstnavatele prostřednictvím elektronických služeb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Výsledek má být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obdobný jako u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pojištěnec pouze oznamuje sociální událost zaměstnavateli, zbytek se děje automatizovaně.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</a:t>
            </a:r>
            <a:r>
              <a:rPr lang="cs-CZ" sz="4000" b="1" dirty="0" err="1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eNeschopence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Mění se způsob předání rozhodnutí nebo oznámení pojištěnci :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sdělí telefon nebo e-mail pro zaslání – zaslání identifikátoru formou SMS či e-mailu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nesdělí kontaktní údaje – lékař předá doklad v listinné podobě (II. díl RDPN)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též může požádat o předání v listinné podobě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 nalezne pojištěnec po </a:t>
            </a:r>
            <a:r>
              <a:rPr lang="cs-CZ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přihlášení příslušné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dokumenty k vytištění či uložení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Zaslání SMS či e-mailu se týká těchto situací: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Vznik, trvání, ukončení DPN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změna pobytu, vycházek, hospitalizace</a:t>
            </a:r>
          </a:p>
          <a:p>
            <a:pPr marL="457200" lvl="1" indent="0" algn="just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- odbornost gynekologie a porodnictví.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 vystaví elektronicky Potvrzení o předpokládaném / skutečném datu porodu, kde uvede předpokládaný termín, popř. datum porodu, pokud k němu došlo předčasně.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jedné graviditě vystaví potvrzení jednou bez ohledu na počet pojištěných činností.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vystavení bude generováno číslo elektronického formuláře – obdobně jako u </a:t>
            </a:r>
            <a:r>
              <a:rPr lang="cs-CZ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potvrzení o očekávaném dni porodu zašle ČSSZ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zašle pojištěnci identifikátor formou SMS či e-mailu (dle sdělených kontaktních údajů), příp. lékař předá rozhodnutí pojištěnci v listinné podobě;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pro pojištěnce dostupné na </a:t>
            </a:r>
            <a:r>
              <a:rPr lang="cs-CZ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ČSSZ.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8" y="465513"/>
            <a:ext cx="6387574" cy="5769639"/>
          </a:xfrm>
        </p:spPr>
      </p:pic>
    </p:spTree>
    <p:extLst>
      <p:ext uri="{BB962C8B-B14F-4D97-AF65-F5344CB8AC3E}">
        <p14:creationId xmlns:p14="http://schemas.microsoft.com/office/powerpoint/2010/main" val="5004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251" y="851867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</a:t>
            </a:r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75251" y="109777"/>
            <a:ext cx="897656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cs-CZ" sz="24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B536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559578" y="1773065"/>
            <a:ext cx="8298049" cy="4230741"/>
            <a:chOff x="1548000" y="1975453"/>
            <a:chExt cx="5460920" cy="2784237"/>
          </a:xfrm>
        </p:grpSpPr>
        <p:grpSp>
          <p:nvGrpSpPr>
            <p:cNvPr id="91" name="Skupina 90"/>
            <p:cNvGrpSpPr/>
            <p:nvPr/>
          </p:nvGrpSpPr>
          <p:grpSpPr>
            <a:xfrm>
              <a:off x="1548000" y="1975453"/>
              <a:ext cx="5460920" cy="2775907"/>
              <a:chOff x="1548000" y="1975453"/>
              <a:chExt cx="5460920" cy="2775907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1548000" y="1975453"/>
                <a:ext cx="5460920" cy="2775907"/>
                <a:chOff x="1548000" y="1975453"/>
                <a:chExt cx="5460920" cy="2775907"/>
              </a:xfrm>
            </p:grpSpPr>
            <p:grpSp>
              <p:nvGrpSpPr>
                <p:cNvPr id="85" name="Skupina 84"/>
                <p:cNvGrpSpPr/>
                <p:nvPr/>
              </p:nvGrpSpPr>
              <p:grpSpPr>
                <a:xfrm>
                  <a:off x="1548000" y="1975453"/>
                  <a:ext cx="5460920" cy="2775907"/>
                  <a:chOff x="1548000" y="1975453"/>
                  <a:chExt cx="5460920" cy="2775907"/>
                </a:xfrm>
              </p:grpSpPr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1548000" y="1975453"/>
                    <a:ext cx="5460920" cy="2775907"/>
                    <a:chOff x="1548000" y="1975453"/>
                    <a:chExt cx="5460920" cy="2775907"/>
                  </a:xfrm>
                </p:grpSpPr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1548000" y="1975453"/>
                      <a:ext cx="5460920" cy="2254319"/>
                      <a:chOff x="1548000" y="1975453"/>
                      <a:chExt cx="5460920" cy="2254319"/>
                    </a:xfrm>
                  </p:grpSpPr>
                  <p:grpSp>
                    <p:nvGrpSpPr>
                      <p:cNvPr id="36" name="Skupina 35"/>
                      <p:cNvGrpSpPr/>
                      <p:nvPr/>
                    </p:nvGrpSpPr>
                    <p:grpSpPr>
                      <a:xfrm>
                        <a:off x="1548000" y="1975453"/>
                        <a:ext cx="5423818" cy="688892"/>
                        <a:chOff x="1548000" y="1975453"/>
                        <a:chExt cx="5423818" cy="688892"/>
                      </a:xfrm>
                    </p:grpSpPr>
                    <p:grpSp>
                      <p:nvGrpSpPr>
                        <p:cNvPr id="7" name="Skupina 6"/>
                        <p:cNvGrpSpPr/>
                        <p:nvPr/>
                      </p:nvGrpSpPr>
                      <p:grpSpPr>
                        <a:xfrm>
                          <a:off x="1548000" y="2160000"/>
                          <a:ext cx="1079500" cy="467360"/>
                          <a:chOff x="971442" y="3065004"/>
                          <a:chExt cx="1079500" cy="467360"/>
                        </a:xfrm>
                      </p:grpSpPr>
                      <p:sp>
                        <p:nvSpPr>
                          <p:cNvPr id="19" name="Zaoblený obdélník 18"/>
                          <p:cNvSpPr/>
                          <p:nvPr/>
                        </p:nvSpPr>
                        <p:spPr>
                          <a:xfrm>
                            <a:off x="971442" y="3065004"/>
                            <a:ext cx="1079500" cy="467360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cs-CZ"/>
                          </a:p>
                        </p:txBody>
                      </p:sp>
                      <p:sp>
                        <p:nvSpPr>
                          <p:cNvPr id="17" name="Textové pole 2"/>
                          <p:cNvSpPr txBox="1"/>
                          <p:nvPr/>
                        </p:nvSpPr>
                        <p:spPr>
                          <a:xfrm>
                            <a:off x="1079442" y="3065004"/>
                            <a:ext cx="899160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all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LÉKAŘ</a:t>
                            </a:r>
                            <a:endParaRPr kumimoji="0" lang="cs-CZ" sz="2000" b="0" i="0" u="none" strike="noStrike" kern="0" cap="all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" name="Skupina 10"/>
                        <p:cNvGrpSpPr/>
                        <p:nvPr/>
                      </p:nvGrpSpPr>
                      <p:grpSpPr>
                        <a:xfrm>
                          <a:off x="2495531" y="1975453"/>
                          <a:ext cx="3239135" cy="688892"/>
                          <a:chOff x="4188258" y="3080993"/>
                          <a:chExt cx="3239135" cy="688892"/>
                        </a:xfrm>
                      </p:grpSpPr>
                      <p:cxnSp>
                        <p:nvCxnSpPr>
                          <p:cNvPr id="24" name="Přímá spojnice se šipkou 23"/>
                          <p:cNvCxnSpPr/>
                          <p:nvPr/>
                        </p:nvCxnSpPr>
                        <p:spPr>
                          <a:xfrm>
                            <a:off x="4492603" y="3444950"/>
                            <a:ext cx="2436291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4472C4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5" name="Přímá spojnice se šipkou 24"/>
                          <p:cNvCxnSpPr/>
                          <p:nvPr/>
                        </p:nvCxnSpPr>
                        <p:spPr>
                          <a:xfrm flipH="1">
                            <a:off x="4464728" y="3553540"/>
                            <a:ext cx="2464166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70AD47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26" name="Textové pole 16"/>
                          <p:cNvSpPr txBox="1"/>
                          <p:nvPr/>
                        </p:nvSpPr>
                        <p:spPr>
                          <a:xfrm>
                            <a:off x="4864749" y="3590180"/>
                            <a:ext cx="1798955" cy="17970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53813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Poskytnutí údajů z databáze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Textové pole 17"/>
                          <p:cNvSpPr txBox="1"/>
                          <p:nvPr/>
                        </p:nvSpPr>
                        <p:spPr>
                          <a:xfrm>
                            <a:off x="4188258" y="3080993"/>
                            <a:ext cx="3239135" cy="35941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Vystavení Potvrzení o předpokládaném / </a:t>
                            </a:r>
                            <a:endParaRPr kumimoji="0" lang="cs-CZ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4B5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skutečném </a:t>
                            </a: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datu porodu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" name="Skupina 11"/>
                        <p:cNvGrpSpPr/>
                        <p:nvPr/>
                      </p:nvGrpSpPr>
                      <p:grpSpPr>
                        <a:xfrm>
                          <a:off x="5352569" y="2155158"/>
                          <a:ext cx="1619249" cy="472202"/>
                          <a:chOff x="4498237" y="3164984"/>
                          <a:chExt cx="1619249" cy="472202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4498237" y="3169826"/>
                            <a:ext cx="1619249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4580488" y="3164984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5" name="Přímá spojnice se šipkou 54"/>
                      <p:cNvCxnSpPr/>
                      <p:nvPr/>
                    </p:nvCxnSpPr>
                    <p:spPr>
                      <a:xfrm>
                        <a:off x="5949037" y="2753852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6" name="Přímá spojnice se šipkou 55"/>
                      <p:cNvCxnSpPr/>
                      <p:nvPr/>
                    </p:nvCxnSpPr>
                    <p:spPr>
                      <a:xfrm flipV="1">
                        <a:off x="6039124" y="2735704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57" name="Textové pole 23"/>
                      <p:cNvSpPr txBox="1"/>
                      <p:nvPr/>
                    </p:nvSpPr>
                    <p:spPr>
                      <a:xfrm>
                        <a:off x="6577755" y="2790227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Textové pole 24"/>
                      <p:cNvSpPr txBox="1"/>
                      <p:nvPr/>
                    </p:nvSpPr>
                    <p:spPr>
                      <a:xfrm>
                        <a:off x="6068257" y="2735999"/>
                        <a:ext cx="477988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9" name="Textové pole 67"/>
                      <p:cNvSpPr txBox="1"/>
                      <p:nvPr/>
                    </p:nvSpPr>
                    <p:spPr>
                      <a:xfrm>
                        <a:off x="5455983" y="2735704"/>
                        <a:ext cx="358756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Ověření předpokládaného / </a:t>
                        </a: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skutečného </a:t>
                        </a: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data porodu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0" name="Přímá spojnice se šipkou 59"/>
                      <p:cNvCxnSpPr/>
                      <p:nvPr/>
                    </p:nvCxnSpPr>
                    <p:spPr>
                      <a:xfrm>
                        <a:off x="6576569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72" name="Skupina 71"/>
                    <p:cNvGrpSpPr/>
                    <p:nvPr/>
                  </p:nvGrpSpPr>
                  <p:grpSpPr>
                    <a:xfrm>
                      <a:off x="5379368" y="4284000"/>
                      <a:ext cx="1619250" cy="467360"/>
                      <a:chOff x="4677436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70" name="Zaoblený obdélník 69"/>
                      <p:cNvSpPr/>
                      <p:nvPr/>
                    </p:nvSpPr>
                    <p:spPr>
                      <a:xfrm>
                        <a:off x="4677436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Textové pole 12"/>
                      <p:cNvSpPr txBox="1"/>
                      <p:nvPr/>
                    </p:nvSpPr>
                    <p:spPr>
                      <a:xfrm>
                        <a:off x="4758633" y="3322787"/>
                        <a:ext cx="1439545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B5363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5363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78" name="Přímá spojnice se šipkou 77"/>
                  <p:cNvCxnSpPr/>
                  <p:nvPr/>
                </p:nvCxnSpPr>
                <p:spPr>
                  <a:xfrm flipH="1">
                    <a:off x="2700002" y="2664345"/>
                    <a:ext cx="2550081" cy="161890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79" name="Textové pole 41"/>
                  <p:cNvSpPr txBox="1"/>
                  <p:nvPr/>
                </p:nvSpPr>
                <p:spPr>
                  <a:xfrm rot="19658993">
                    <a:off x="2756705" y="3153510"/>
                    <a:ext cx="2339340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82" name="Zaoblený obdélník 81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Pojištěnka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89" name="Přímá spojnice se šipkou 88"/>
              <p:cNvCxnSpPr/>
              <p:nvPr/>
            </p:nvCxnSpPr>
            <p:spPr>
              <a:xfrm>
                <a:off x="2844000" y="4392000"/>
                <a:ext cx="23921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0" name="Textové pole 95"/>
            <p:cNvSpPr txBox="1"/>
            <p:nvPr/>
          </p:nvSpPr>
          <p:spPr>
            <a:xfrm>
              <a:off x="2908062" y="4400280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Oznámení o nástupu na 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 žádost o PPM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1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(popř. KHS) vystaví elektronicky Rozhodnutí o potřebě ošetřování/péče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jedné potřebě ošetřování vystaví rozhodnutí jednou bez ohledu na počet pojištěných činností, případné střídání v péči.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vystavení bude generováno číslo (identifikátor) elektronického formuláře – obdobně jako u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Rozhodnutí o potřebě ošetřování/péče zašle ČSSZ.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zašle pojištěnci identifikátor formou SMS či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e-mailu (dle sdělených kontaktních údajů), příp. lékař předá rozhodnutí pojištěnci v listinné podobě; rozhodnutí bude pro pojištěnce dostupné na </a:t>
            </a:r>
            <a:r>
              <a:rPr lang="cs-CZ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vzniku potřeby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ošetřování/péče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stav dítěte či jiné fyzické osoby vyžaduje nezbytně ošetřování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karantény dítěti do 10 let - je třeba o ně pečovat, protože nemůže docházet do školského zařízení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Fyzická osoba onemocněla a nemůže proto pečovat o dítě do 10 let, o které jinak pečuje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Uzavření školského zařízení – netýká se lékařů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ukončení potřeby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ošetřování/péče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trvání potřeby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ošetřování/péče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(nejméně jednou měsíčně)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déletrvajících potřeb ošetřování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Podpůrčí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 činí 9/16 dní, nad rámec podpůrčí doby slouží jen pro omluvení nepřítomnosti v práci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Ošetřovného se týká: převzetí do péče, propuštění z péče, hospitalizace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1418</Words>
  <Application>Microsoft Office PowerPoint</Application>
  <PresentationFormat>Širokoúhlá obrazovka</PresentationFormat>
  <Paragraphs>190</Paragraphs>
  <Slides>24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Elektronizace dávek nemocenského pojištění</vt:lpstr>
      <vt:lpstr>Zavedení elektronizace dávek NP</vt:lpstr>
      <vt:lpstr>Principy elektronizace dávek nemocenského pojištění</vt:lpstr>
      <vt:lpstr>Změny v eNeschopence</vt:lpstr>
      <vt:lpstr>Peněžitá pomoc v mateřství</vt:lpstr>
      <vt:lpstr>Prezentace aplikace PowerPoint</vt:lpstr>
      <vt:lpstr>Procesní mapa</vt:lpstr>
      <vt:lpstr>Ošetřovné</vt:lpstr>
      <vt:lpstr>Ošetřovné</vt:lpstr>
      <vt:lpstr>Prezentace aplikace PowerPoint</vt:lpstr>
      <vt:lpstr>Prezentace aplikace PowerPoint</vt:lpstr>
      <vt:lpstr>Prezentace aplikace PowerPoint</vt:lpstr>
      <vt:lpstr>Ošetřovné</vt:lpstr>
      <vt:lpstr>Procesní mapa</vt:lpstr>
      <vt:lpstr>Dlouhodobé ošetřovné</vt:lpstr>
      <vt:lpstr>Dlouhodobé ošetřovné</vt:lpstr>
      <vt:lpstr>Prezentace aplikace PowerPoint</vt:lpstr>
      <vt:lpstr>Procesní mapa</vt:lpstr>
      <vt:lpstr>Otcovská</vt:lpstr>
      <vt:lpstr>Prezentace aplikace PowerPoint</vt:lpstr>
      <vt:lpstr>Postup lékaře</vt:lpstr>
      <vt:lpstr>Shrnutí – případy využití</vt:lpstr>
      <vt:lpstr>Shrnutí – případy využití</vt:lpstr>
      <vt:lpstr>Prezentace aplikace PowerPoint</vt:lpstr>
    </vt:vector>
  </TitlesOfParts>
  <Company>ČSSZ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Koukolová Tereza (ČSSZ 0)</dc:creator>
  <cp:lastModifiedBy>Bolcková Eva (ČSSZ 32)</cp:lastModifiedBy>
  <cp:revision>55</cp:revision>
  <cp:lastPrinted>2024-03-20T10:22:04Z</cp:lastPrinted>
  <dcterms:created xsi:type="dcterms:W3CDTF">2023-03-02T13:57:36Z</dcterms:created>
  <dcterms:modified xsi:type="dcterms:W3CDTF">2024-06-12T15:33:51Z</dcterms:modified>
</cp:coreProperties>
</file>